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60" r:id="rId2"/>
  </p:sldMasterIdLst>
  <p:sldIdLst>
    <p:sldId id="256" r:id="rId3"/>
    <p:sldId id="257" r:id="rId4"/>
    <p:sldId id="259" r:id="rId5"/>
    <p:sldId id="261" r:id="rId6"/>
    <p:sldId id="267" r:id="rId7"/>
    <p:sldId id="263" r:id="rId8"/>
    <p:sldId id="264" r:id="rId9"/>
    <p:sldId id="262" r:id="rId10"/>
    <p:sldId id="268" r:id="rId11"/>
    <p:sldId id="260" r:id="rId12"/>
    <p:sldId id="270" r:id="rId13"/>
    <p:sldId id="271" r:id="rId14"/>
  </p:sldIdLst>
  <p:sldSz cx="9144000" cy="6858000" type="screen4x3"/>
  <p:notesSz cx="6858000" cy="9144000"/>
  <p:embeddedFontLst>
    <p:embeddedFont>
      <p:font typeface="Calibri" pitchFamily="34" charset="0"/>
      <p:regular r:id="rId15"/>
      <p:bold r:id="rId16"/>
      <p:italic r:id="rId17"/>
      <p:boldItalic r:id="rId18"/>
    </p:embeddedFont>
  </p:embeddedFontLst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800080"/>
    <a:srgbClr val="660066"/>
    <a:srgbClr val="669900"/>
    <a:srgbClr val="99CC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22" d="100"/>
          <a:sy n="122" d="100"/>
        </p:scale>
        <p:origin x="-121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font" Target="fonts/font4.fntdata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font" Target="fonts/font3.fntdata"/><Relationship Id="rId2" Type="http://schemas.openxmlformats.org/officeDocument/2006/relationships/slideMaster" Target="slideMasters/slideMaster2.xml"/><Relationship Id="rId16" Type="http://schemas.openxmlformats.org/officeDocument/2006/relationships/font" Target="fonts/font2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font" Target="fonts/font1.fntdata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pPr/>
              <a:t>29.08.2019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35032850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pPr/>
              <a:t>29.08.2019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5580411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pPr/>
              <a:t>29.08.2019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952860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29.08.2019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29654966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29.08.2019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1601060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29.08.2019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38019010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29.08.2019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3218347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29.08.2019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363578422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29.08.2019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31235159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29.08.2019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325129179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29.08.2019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20933669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pPr/>
              <a:t>29.08.2019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108778948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29.08.2019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391624932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29.08.2019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59869988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29.08.2019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40664872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pPr/>
              <a:t>29.08.2019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30584004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pPr/>
              <a:t>29.08.2019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34517496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pPr/>
              <a:t>29.08.2019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1325238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pPr/>
              <a:t>29.08.2019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4296947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pPr/>
              <a:t>29.08.2019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1854304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pPr/>
              <a:t>29.08.2019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4874311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pPr/>
              <a:t>29.08.2019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36425740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4AC259-EBD3-4477-8ED1-9C4E8D32F78F}" type="datetimeFigureOut">
              <a:rPr lang="uk-UA" smtClean="0"/>
              <a:pPr/>
              <a:t>29.08.2019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2C2C70-2A90-47DD-B4C7-2A4AE87F336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3991074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9D1EDC-A2B1-4467-8D3F-4DFD9B83CAD8}" type="datetimeFigureOut">
              <a:rPr lang="uk-UA" smtClean="0"/>
              <a:pPr/>
              <a:t>29.08.2019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3085398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3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3573016"/>
            <a:ext cx="7772400" cy="2262113"/>
          </a:xfrm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r"/>
            <a:r>
              <a:rPr lang="ru-RU" sz="6000" b="1" cap="all" dirty="0" smtClean="0">
                <a:ln w="0"/>
                <a:solidFill>
                  <a:srgbClr val="660066"/>
                </a:solidFill>
                <a:effectLst>
                  <a:reflection blurRad="12700" stA="50000" endPos="50000" dist="5000" dir="5400000" sy="-100000" rotWithShape="0"/>
                </a:effectLst>
              </a:rPr>
              <a:t>ОГЭ-2020</a:t>
            </a:r>
            <a:br>
              <a:rPr lang="ru-RU" sz="6000" b="1" cap="all" dirty="0" smtClean="0">
                <a:ln w="0"/>
                <a:solidFill>
                  <a:srgbClr val="660066"/>
                </a:solidFill>
                <a:effectLst>
                  <a:reflection blurRad="12700" stA="50000" endPos="50000" dist="5000" dir="5400000" sy="-100000" rotWithShape="0"/>
                </a:effectLst>
              </a:rPr>
            </a:br>
            <a:r>
              <a:rPr lang="ru-RU" sz="6000" b="1" cap="all" dirty="0" smtClean="0">
                <a:ln w="0"/>
                <a:solidFill>
                  <a:srgbClr val="660066"/>
                </a:solidFill>
                <a:effectLst>
                  <a:reflection blurRad="12700" stA="50000" endPos="50000" dist="5000" dir="5400000" sy="-100000" rotWithShape="0"/>
                </a:effectLst>
              </a:rPr>
              <a:t> по географии</a:t>
            </a:r>
            <a:endParaRPr lang="uk-UA" sz="6000" b="1" cap="all" dirty="0">
              <a:ln w="0"/>
              <a:solidFill>
                <a:srgbClr val="660066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7" name="Рисунок 6" descr="kisspng-globe-hamari-adhuri-kahani-continent-abstract-blue-globe-pattern-5a927a4b6b9280.801502221519549003440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8031" y="4293096"/>
            <a:ext cx="1979713" cy="2348880"/>
          </a:xfrm>
          <a:prstGeom prst="rect">
            <a:avLst/>
          </a:prstGeom>
        </p:spPr>
      </p:pic>
      <p:pic>
        <p:nvPicPr>
          <p:cNvPr id="4" name="Picture 2" descr="C:\Users\ymedvedeva\Desktop\Медведева\ПРЕЗЕНТАЦИИ\ЛОГОТИПЫ\SZDSH_CMYK - копия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0" y="1340768"/>
            <a:ext cx="2034776" cy="576064"/>
          </a:xfrm>
          <a:prstGeom prst="rect">
            <a:avLst/>
          </a:prstGeom>
          <a:noFill/>
        </p:spPr>
      </p:pic>
      <p:pic>
        <p:nvPicPr>
          <p:cNvPr id="5" name="Picture 3" descr="C:\Users\ymedvedeva\Desktop\Медведева\ПРЕЗЕНТАЦИИ\ЛОГОТИПЫ\Action+MCFR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04248" y="908720"/>
            <a:ext cx="2015717" cy="25713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342364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7"/>
          <p:cNvSpPr>
            <a:spLocks noChangeArrowheads="1"/>
          </p:cNvSpPr>
          <p:nvPr/>
        </p:nvSpPr>
        <p:spPr bwMode="white">
          <a:xfrm>
            <a:off x="1356491" y="5223098"/>
            <a:ext cx="2226828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EFEFE"/>
                </a:solidFill>
              </a:rPr>
              <a:t>Название графика</a:t>
            </a:r>
            <a:endParaRPr lang="en-US" sz="2000" b="1" dirty="0">
              <a:solidFill>
                <a:srgbClr val="FEFEFE"/>
              </a:solidFill>
            </a:endParaRPr>
          </a:p>
        </p:txBody>
      </p:sp>
      <p:pic>
        <p:nvPicPr>
          <p:cNvPr id="13" name="Рисунок 12" descr="0_ef81a_c32ebb5d_XXXL.jpg"/>
          <p:cNvPicPr>
            <a:picLocks noChangeAspect="1"/>
          </p:cNvPicPr>
          <p:nvPr/>
        </p:nvPicPr>
        <p:blipFill>
          <a:blip r:embed="rId2" cstate="print"/>
          <a:srcRect b="5221"/>
          <a:stretch>
            <a:fillRect/>
          </a:stretch>
        </p:blipFill>
        <p:spPr>
          <a:xfrm>
            <a:off x="1907703" y="116632"/>
            <a:ext cx="6849927" cy="6741368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 rot="547693">
            <a:off x="5640572" y="768611"/>
            <a:ext cx="1440160" cy="7986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1700" b="1" dirty="0" smtClean="0">
                <a:solidFill>
                  <a:srgbClr val="C00000"/>
                </a:solidFill>
              </a:rPr>
              <a:t>Что берут </a:t>
            </a:r>
            <a:br>
              <a:rPr lang="ru-RU" sz="1700" b="1" dirty="0" smtClean="0">
                <a:solidFill>
                  <a:srgbClr val="C00000"/>
                </a:solidFill>
              </a:rPr>
            </a:br>
            <a:r>
              <a:rPr lang="ru-RU" sz="1700" b="1" dirty="0" smtClean="0">
                <a:solidFill>
                  <a:srgbClr val="C00000"/>
                </a:solidFill>
              </a:rPr>
              <a:t>с собой</a:t>
            </a:r>
            <a:br>
              <a:rPr lang="ru-RU" sz="1700" b="1" dirty="0" smtClean="0">
                <a:solidFill>
                  <a:srgbClr val="C00000"/>
                </a:solidFill>
              </a:rPr>
            </a:br>
            <a:r>
              <a:rPr lang="ru-RU" sz="1700" b="1" dirty="0" smtClean="0">
                <a:solidFill>
                  <a:srgbClr val="C00000"/>
                </a:solidFill>
              </a:rPr>
              <a:t>участники</a:t>
            </a:r>
            <a:endParaRPr lang="ru-RU" sz="1700" b="1" dirty="0">
              <a:solidFill>
                <a:srgbClr val="C00000"/>
              </a:solidFill>
            </a:endParaRPr>
          </a:p>
        </p:txBody>
      </p:sp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2051720" y="913944"/>
            <a:ext cx="3528392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6699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Линейка, непрограммируемые калькуляторы, </a:t>
            </a: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6699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географические атласы </a:t>
            </a:r>
            <a:b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6699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6699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для 7, 8 и 9 классов </a:t>
            </a:r>
            <a:b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6699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6699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(любого издательства).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6699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" name="Рисунок 16" descr="postit-sticky-note-note-message-picture-7975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0982633">
            <a:off x="2799723" y="2931375"/>
            <a:ext cx="3638630" cy="2245717"/>
          </a:xfrm>
          <a:prstGeom prst="rect">
            <a:avLst/>
          </a:prstGeom>
        </p:spPr>
      </p:pic>
      <p:sp>
        <p:nvSpPr>
          <p:cNvPr id="18" name="Прямоугольник 17"/>
          <p:cNvSpPr/>
          <p:nvPr/>
        </p:nvSpPr>
        <p:spPr>
          <a:xfrm rot="20954935">
            <a:off x="3122888" y="3601507"/>
            <a:ext cx="3157659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Время экзамена</a:t>
            </a:r>
          </a:p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150 минут</a:t>
            </a:r>
            <a:endParaRPr lang="ru-RU" sz="3200" dirty="0">
              <a:solidFill>
                <a:srgbClr val="C00000"/>
              </a:solidFill>
            </a:endParaRPr>
          </a:p>
        </p:txBody>
      </p:sp>
      <p:pic>
        <p:nvPicPr>
          <p:cNvPr id="8" name="Picture 2" descr="C:\Users\ymedvedeva\Desktop\Медведева\ПРЕЗЕНТАЦИИ\ЛОГОТИПЫ\SZDSH_CMYK - копия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1" y="6237312"/>
            <a:ext cx="1656184" cy="468881"/>
          </a:xfrm>
          <a:prstGeom prst="rect">
            <a:avLst/>
          </a:prstGeom>
          <a:noFill/>
        </p:spPr>
      </p:pic>
      <p:pic>
        <p:nvPicPr>
          <p:cNvPr id="9" name="Picture 3" descr="C:\Users\ymedvedeva\Desktop\Медведева\ПРЕЗЕНТАЦИИ\ЛОГОТИПЫ\Action+MCFR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5949280"/>
            <a:ext cx="1656184" cy="23186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973796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51804" y="2996952"/>
            <a:ext cx="7772400" cy="2262113"/>
          </a:xfrm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r"/>
            <a:r>
              <a:rPr lang="ru-RU" sz="6000" b="1" cap="all" dirty="0" smtClean="0">
                <a:ln w="0"/>
                <a:solidFill>
                  <a:srgbClr val="660066"/>
                </a:solidFill>
                <a:effectLst>
                  <a:reflection blurRad="12700" stA="50000" endPos="50000" dist="5000" dir="5400000" sy="-100000" rotWithShape="0"/>
                </a:effectLst>
              </a:rPr>
              <a:t>ОГЭ-2020</a:t>
            </a:r>
            <a:br>
              <a:rPr lang="ru-RU" sz="6000" b="1" cap="all" dirty="0" smtClean="0">
                <a:ln w="0"/>
                <a:solidFill>
                  <a:srgbClr val="660066"/>
                </a:solidFill>
                <a:effectLst>
                  <a:reflection blurRad="12700" stA="50000" endPos="50000" dist="5000" dir="5400000" sy="-100000" rotWithShape="0"/>
                </a:effectLst>
              </a:rPr>
            </a:br>
            <a:r>
              <a:rPr lang="ru-RU" sz="6000" b="1" cap="all" dirty="0" smtClean="0">
                <a:ln w="0"/>
                <a:solidFill>
                  <a:srgbClr val="660066"/>
                </a:solidFill>
                <a:effectLst>
                  <a:reflection blurRad="12700" stA="50000" endPos="50000" dist="5000" dir="5400000" sy="-100000" rotWithShape="0"/>
                </a:effectLst>
              </a:rPr>
              <a:t> по географии</a:t>
            </a:r>
            <a:endParaRPr lang="uk-UA" sz="6000" b="1" cap="all" dirty="0">
              <a:ln w="0"/>
              <a:solidFill>
                <a:srgbClr val="660066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7" name="Рисунок 6" descr="kisspng-globe-hamari-adhuri-kahani-continent-abstract-blue-globe-pattern-5a927a4b6b9280.801502221519549003440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8031" y="4293096"/>
            <a:ext cx="1979713" cy="2348880"/>
          </a:xfrm>
          <a:prstGeom prst="rect">
            <a:avLst/>
          </a:prstGeom>
        </p:spPr>
      </p:pic>
      <p:pic>
        <p:nvPicPr>
          <p:cNvPr id="4" name="Picture 2" descr="C:\Users\ymedvedeva\Desktop\Медведева\ПРЕЗЕНТАЦИИ\ЛОГОТИПЫ\SZDSH_CMYK - копия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89428" y="144927"/>
            <a:ext cx="2034776" cy="576064"/>
          </a:xfrm>
          <a:prstGeom prst="rect">
            <a:avLst/>
          </a:prstGeom>
          <a:noFill/>
        </p:spPr>
      </p:pic>
      <p:pic>
        <p:nvPicPr>
          <p:cNvPr id="5" name="Picture 3" descr="C:\Users\ymedvedeva\Desktop\Медведева\ПРЕЗЕНТАЦИИ\ЛОГОТИПЫ\Action+MCFR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8542" y="184735"/>
            <a:ext cx="2015717" cy="25713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342364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2"/>
          <p:cNvSpPr>
            <a:spLocks noGrp="1"/>
          </p:cNvSpPr>
          <p:nvPr>
            <p:ph idx="1"/>
          </p:nvPr>
        </p:nvSpPr>
        <p:spPr>
          <a:xfrm>
            <a:off x="174043" y="3227754"/>
            <a:ext cx="8887859" cy="3500012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sz="4800" b="1" dirty="0">
                <a:latin typeface="Arial" pitchFamily="34" charset="0"/>
                <a:cs typeface="Arial" pitchFamily="34" charset="0"/>
              </a:rPr>
              <a:t>Для подготовки </a:t>
            </a:r>
            <a:br>
              <a:rPr lang="ru-RU" sz="4800" b="1" dirty="0">
                <a:latin typeface="Arial" pitchFamily="34" charset="0"/>
                <a:cs typeface="Arial" pitchFamily="34" charset="0"/>
              </a:rPr>
            </a:br>
            <a:r>
              <a:rPr lang="ru-RU" sz="4800" b="1" dirty="0">
                <a:latin typeface="Arial" pitchFamily="34" charset="0"/>
                <a:cs typeface="Arial" pitchFamily="34" charset="0"/>
              </a:rPr>
              <a:t>презентации использован шаблон с сайта</a:t>
            </a:r>
          </a:p>
          <a:p>
            <a:pPr marL="0" indent="0" algn="ctr">
              <a:buNone/>
            </a:pPr>
            <a:r>
              <a:rPr lang="en-US" sz="5200" b="1" dirty="0">
                <a:solidFill>
                  <a:srgbClr val="990099"/>
                </a:solidFill>
                <a:latin typeface="Arial" pitchFamily="34" charset="0"/>
                <a:cs typeface="Arial" pitchFamily="34" charset="0"/>
              </a:rPr>
              <a:t>free-office.net/</a:t>
            </a:r>
            <a:r>
              <a:rPr lang="en-US" sz="5200" b="1" dirty="0" err="1">
                <a:solidFill>
                  <a:srgbClr val="990099"/>
                </a:solidFill>
                <a:latin typeface="Arial" pitchFamily="34" charset="0"/>
                <a:cs typeface="Arial" pitchFamily="34" charset="0"/>
              </a:rPr>
              <a:t>shablony-powerpoint</a:t>
            </a:r>
            <a:r>
              <a:rPr lang="en-US" sz="5200" b="1" dirty="0">
                <a:solidFill>
                  <a:srgbClr val="990099"/>
                </a:solidFill>
                <a:latin typeface="Arial" pitchFamily="34" charset="0"/>
                <a:cs typeface="Arial" pitchFamily="34" charset="0"/>
              </a:rPr>
              <a:t>/</a:t>
            </a:r>
            <a:endParaRPr lang="ru-RU" sz="5200" b="1" dirty="0">
              <a:solidFill>
                <a:srgbClr val="990099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966266" y="258217"/>
            <a:ext cx="6566173" cy="1202093"/>
          </a:xfrm>
        </p:spPr>
        <p:txBody>
          <a:bodyPr>
            <a:noAutofit/>
          </a:bodyPr>
          <a:lstStyle/>
          <a:p>
            <a:r>
              <a:rPr lang="ru-RU" sz="50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660066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Что будет в новой модели КИМ</a:t>
            </a:r>
            <a:endParaRPr lang="uk-UA" sz="50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660066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971600" y="1916832"/>
            <a:ext cx="5544616" cy="79406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>
              <a:lnSpc>
                <a:spcPct val="120000"/>
              </a:lnSpc>
              <a:buAutoNum type="arabicPeriod"/>
            </a:pPr>
            <a:r>
              <a:rPr lang="ru-RU" sz="2400" b="1" dirty="0" smtClean="0">
                <a:solidFill>
                  <a:srgbClr val="D7181F"/>
                </a:solidFill>
                <a:latin typeface="Times New Roman" pitchFamily="18" charset="0"/>
                <a:cs typeface="Times New Roman" pitchFamily="18" charset="0"/>
              </a:rPr>
              <a:t>Сократили первичный балл</a:t>
            </a:r>
          </a:p>
          <a:p>
            <a:pPr marL="342900" indent="-342900">
              <a:lnSpc>
                <a:spcPct val="120000"/>
              </a:lnSpc>
              <a:buAutoNum type="arabicPeriod"/>
            </a:pPr>
            <a:endParaRPr lang="en-US" sz="1400" b="1" dirty="0"/>
          </a:p>
        </p:txBody>
      </p:sp>
      <p:pic>
        <p:nvPicPr>
          <p:cNvPr id="12" name="Рисунок 11" descr="19106510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88224" y="4466711"/>
            <a:ext cx="2140752" cy="2140752"/>
          </a:xfrm>
          <a:prstGeom prst="rect">
            <a:avLst/>
          </a:prstGeom>
        </p:spPr>
      </p:pic>
      <p:sp>
        <p:nvSpPr>
          <p:cNvPr id="13" name="Line 5"/>
          <p:cNvSpPr>
            <a:spLocks noChangeShapeType="1"/>
          </p:cNvSpPr>
          <p:nvPr/>
        </p:nvSpPr>
        <p:spPr bwMode="black">
          <a:xfrm>
            <a:off x="1043608" y="2566880"/>
            <a:ext cx="5544616" cy="0"/>
          </a:xfrm>
          <a:prstGeom prst="line">
            <a:avLst/>
          </a:prstGeom>
          <a:noFill/>
          <a:ln w="9525">
            <a:solidFill>
              <a:schemeClr val="tx2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" name="Rectangle 3"/>
          <p:cNvSpPr>
            <a:spLocks noChangeArrowheads="1"/>
          </p:cNvSpPr>
          <p:nvPr/>
        </p:nvSpPr>
        <p:spPr bwMode="auto">
          <a:xfrm>
            <a:off x="971600" y="2710896"/>
            <a:ext cx="5400600" cy="49686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>
              <a:lnSpc>
                <a:spcPct val="120000"/>
              </a:lnSpc>
              <a:buAutoNum type="arabicPeriod" startAt="2"/>
            </a:pPr>
            <a:r>
              <a:rPr lang="ru-RU" sz="2400" b="1" dirty="0" smtClean="0">
                <a:solidFill>
                  <a:srgbClr val="D7181F"/>
                </a:solidFill>
                <a:latin typeface="Times New Roman" pitchFamily="18" charset="0"/>
                <a:cs typeface="Times New Roman" pitchFamily="18" charset="0"/>
              </a:rPr>
              <a:t>Сохранили количество заданий</a:t>
            </a:r>
          </a:p>
        </p:txBody>
      </p:sp>
      <p:sp>
        <p:nvSpPr>
          <p:cNvPr id="15" name="Line 5"/>
          <p:cNvSpPr>
            <a:spLocks noChangeShapeType="1"/>
          </p:cNvSpPr>
          <p:nvPr/>
        </p:nvSpPr>
        <p:spPr bwMode="black">
          <a:xfrm>
            <a:off x="1043608" y="3358968"/>
            <a:ext cx="5544616" cy="0"/>
          </a:xfrm>
          <a:prstGeom prst="line">
            <a:avLst/>
          </a:prstGeom>
          <a:noFill/>
          <a:ln w="9525">
            <a:solidFill>
              <a:schemeClr val="tx2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8" name="Line 5"/>
          <p:cNvSpPr>
            <a:spLocks noChangeShapeType="1"/>
          </p:cNvSpPr>
          <p:nvPr/>
        </p:nvSpPr>
        <p:spPr bwMode="black">
          <a:xfrm>
            <a:off x="1043608" y="4511096"/>
            <a:ext cx="5544616" cy="0"/>
          </a:xfrm>
          <a:prstGeom prst="line">
            <a:avLst/>
          </a:prstGeom>
          <a:noFill/>
          <a:ln w="9525">
            <a:solidFill>
              <a:schemeClr val="tx2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9" name="Rectangle 3"/>
          <p:cNvSpPr>
            <a:spLocks noChangeArrowheads="1"/>
          </p:cNvSpPr>
          <p:nvPr/>
        </p:nvSpPr>
        <p:spPr bwMode="auto">
          <a:xfrm>
            <a:off x="989151" y="3526645"/>
            <a:ext cx="5400600" cy="97872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273050" indent="-273050">
              <a:lnSpc>
                <a:spcPct val="120000"/>
              </a:lnSpc>
            </a:pPr>
            <a:r>
              <a:rPr lang="ru-RU" sz="2400" b="1" dirty="0">
                <a:solidFill>
                  <a:srgbClr val="D7181F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400" b="1" dirty="0" smtClean="0">
                <a:solidFill>
                  <a:srgbClr val="D7181F"/>
                </a:solidFill>
                <a:latin typeface="Times New Roman" pitchFamily="18" charset="0"/>
                <a:cs typeface="Times New Roman" pitchFamily="18" charset="0"/>
              </a:rPr>
              <a:t>. Сократили количество текстов, </a:t>
            </a:r>
            <a:br>
              <a:rPr lang="ru-RU" sz="2400" b="1" dirty="0" smtClean="0">
                <a:solidFill>
                  <a:srgbClr val="D7181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D7181F"/>
                </a:solidFill>
                <a:latin typeface="Times New Roman" pitchFamily="18" charset="0"/>
                <a:cs typeface="Times New Roman" pitchFamily="18" charset="0"/>
              </a:rPr>
              <a:t>которые анализируют участники</a:t>
            </a:r>
          </a:p>
        </p:txBody>
      </p:sp>
      <p:pic>
        <p:nvPicPr>
          <p:cNvPr id="11" name="Picture 2" descr="C:\Users\ymedvedeva\Desktop\Медведева\ПРЕЗЕНТАЦИИ\ЛОГОТИПЫ\SZDSH_CMYK - копия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67173" y="6075024"/>
            <a:ext cx="2034776" cy="576064"/>
          </a:xfrm>
          <a:prstGeom prst="rect">
            <a:avLst/>
          </a:prstGeom>
          <a:noFill/>
        </p:spPr>
      </p:pic>
      <p:pic>
        <p:nvPicPr>
          <p:cNvPr id="16" name="Picture 3" descr="C:\Users\ymedvedeva\Desktop\Медведева\ПРЕЗЕНТАЦИИ\ЛОГОТИПЫ\Action+MCFR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1581" y="6219325"/>
            <a:ext cx="2015717" cy="25713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973796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1f6904e7.png"/>
          <p:cNvPicPr>
            <a:picLocks noChangeAspect="1"/>
          </p:cNvPicPr>
          <p:nvPr/>
        </p:nvPicPr>
        <p:blipFill>
          <a:blip r:embed="rId2" cstate="print"/>
          <a:srcRect t="17603"/>
          <a:stretch>
            <a:fillRect/>
          </a:stretch>
        </p:blipFill>
        <p:spPr>
          <a:xfrm>
            <a:off x="323528" y="1484784"/>
            <a:ext cx="8568952" cy="5638597"/>
          </a:xfrm>
          <a:prstGeom prst="rect">
            <a:avLst/>
          </a:prstGeom>
        </p:spPr>
      </p:pic>
      <p:sp>
        <p:nvSpPr>
          <p:cNvPr id="23" name="Штриховая стрелка вправо 22"/>
          <p:cNvSpPr/>
          <p:nvPr/>
        </p:nvSpPr>
        <p:spPr>
          <a:xfrm>
            <a:off x="-324544" y="3573016"/>
            <a:ext cx="2592288" cy="1512168"/>
          </a:xfrm>
          <a:prstGeom prst="stripedRightArrow">
            <a:avLst/>
          </a:prstGeom>
          <a:solidFill>
            <a:srgbClr val="8000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18415" cmpd="sng">
                <a:noFill/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1746396" y="2835198"/>
            <a:ext cx="1512168" cy="3477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endParaRPr lang="ru-RU" sz="2200" b="1" dirty="0" smtClean="0">
              <a:solidFill>
                <a:srgbClr val="D7181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200" b="1" dirty="0" smtClean="0">
              <a:solidFill>
                <a:srgbClr val="D7181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200" b="1" dirty="0">
                <a:solidFill>
                  <a:srgbClr val="D7181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2200" b="1" dirty="0" smtClean="0">
                <a:solidFill>
                  <a:srgbClr val="D7181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endParaRPr lang="ru-RU" sz="2200" b="1" dirty="0" smtClean="0">
              <a:solidFill>
                <a:srgbClr val="D7181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200" b="1" dirty="0">
                <a:solidFill>
                  <a:srgbClr val="D7181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2200" b="1" dirty="0" smtClean="0">
                <a:solidFill>
                  <a:srgbClr val="D7181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endParaRPr lang="ru-RU" sz="2200" b="1" dirty="0" smtClean="0">
              <a:solidFill>
                <a:srgbClr val="D7181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200" b="1" dirty="0" smtClean="0">
                <a:solidFill>
                  <a:srgbClr val="D7181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10</a:t>
            </a:r>
          </a:p>
          <a:p>
            <a:pPr algn="ctr"/>
            <a:r>
              <a:rPr lang="ru-RU" sz="2200" b="1" dirty="0" smtClean="0">
                <a:solidFill>
                  <a:srgbClr val="D7181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2200" b="1" dirty="0">
                <a:solidFill>
                  <a:srgbClr val="D7181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</a:t>
            </a:r>
            <a:endParaRPr lang="ru-RU" sz="2200" b="1" dirty="0" smtClean="0">
              <a:solidFill>
                <a:srgbClr val="D7181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6049209" y="2903436"/>
            <a:ext cx="1530896" cy="483209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endParaRPr lang="ru-RU" sz="2200" b="1" dirty="0" smtClean="0">
              <a:solidFill>
                <a:srgbClr val="66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sz="2200" b="1" dirty="0" smtClean="0">
              <a:solidFill>
                <a:srgbClr val="66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200" b="1" dirty="0" smtClean="0">
                <a:solidFill>
                  <a:srgbClr val="66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17</a:t>
            </a:r>
          </a:p>
          <a:p>
            <a:pPr algn="ctr"/>
            <a:endParaRPr lang="ru-RU" sz="2200" b="1" dirty="0" smtClean="0">
              <a:solidFill>
                <a:srgbClr val="66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200" b="1" dirty="0" smtClean="0">
                <a:solidFill>
                  <a:srgbClr val="66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</a:t>
            </a:r>
          </a:p>
          <a:p>
            <a:pPr algn="ctr"/>
            <a:endParaRPr lang="ru-RU" sz="2200" b="1" dirty="0" smtClean="0">
              <a:solidFill>
                <a:srgbClr val="66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200" b="1" dirty="0" smtClean="0">
                <a:solidFill>
                  <a:srgbClr val="66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</a:t>
            </a:r>
          </a:p>
          <a:p>
            <a:pPr algn="ctr"/>
            <a:endParaRPr lang="ru-RU" sz="2200" b="1" dirty="0" smtClean="0">
              <a:solidFill>
                <a:srgbClr val="66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200" b="1" dirty="0" smtClean="0">
                <a:solidFill>
                  <a:srgbClr val="66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</a:t>
            </a:r>
          </a:p>
          <a:p>
            <a:endParaRPr lang="ru-RU" sz="2200" b="1" dirty="0" smtClean="0">
              <a:solidFill>
                <a:srgbClr val="6699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200" b="1" dirty="0" smtClean="0">
              <a:solidFill>
                <a:srgbClr val="6699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200" b="1" dirty="0" smtClean="0">
              <a:solidFill>
                <a:srgbClr val="6699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200" b="1" dirty="0" smtClean="0">
              <a:solidFill>
                <a:srgbClr val="6699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200" b="1" dirty="0">
              <a:solidFill>
                <a:srgbClr val="6699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AutoShape 6"/>
          <p:cNvSpPr>
            <a:spLocks noChangeArrowheads="1"/>
          </p:cNvSpPr>
          <p:nvPr/>
        </p:nvSpPr>
        <p:spPr bwMode="ltGray">
          <a:xfrm>
            <a:off x="2940771" y="3471087"/>
            <a:ext cx="3312368" cy="576064"/>
          </a:xfrm>
          <a:prstGeom prst="roundRect">
            <a:avLst>
              <a:gd name="adj" fmla="val 50000"/>
            </a:avLst>
          </a:prstGeom>
          <a:solidFill>
            <a:srgbClr val="660066"/>
          </a:solidFill>
          <a:ln w="28575">
            <a:solidFill>
              <a:srgbClr val="FEFEFE"/>
            </a:solidFill>
            <a:round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ru-RU" b="1" dirty="0" smtClean="0">
                <a:solidFill>
                  <a:srgbClr val="FFC000"/>
                </a:solidFill>
              </a:rPr>
              <a:t>Ответ в виде одной цифры</a:t>
            </a:r>
            <a:endParaRPr lang="ru-RU" b="1" dirty="0">
              <a:solidFill>
                <a:srgbClr val="FFC000"/>
              </a:solidFill>
            </a:endParaRPr>
          </a:p>
        </p:txBody>
      </p:sp>
      <p:sp>
        <p:nvSpPr>
          <p:cNvPr id="17" name="AutoShape 6"/>
          <p:cNvSpPr>
            <a:spLocks noChangeArrowheads="1"/>
          </p:cNvSpPr>
          <p:nvPr/>
        </p:nvSpPr>
        <p:spPr bwMode="ltGray">
          <a:xfrm>
            <a:off x="2940771" y="4119159"/>
            <a:ext cx="3312368" cy="576064"/>
          </a:xfrm>
          <a:prstGeom prst="roundRect">
            <a:avLst>
              <a:gd name="adj" fmla="val 50000"/>
            </a:avLst>
          </a:prstGeom>
          <a:solidFill>
            <a:srgbClr val="660066"/>
          </a:solidFill>
          <a:ln w="28575">
            <a:solidFill>
              <a:srgbClr val="FEFEFE"/>
            </a:solidFill>
            <a:round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ru-RU" b="1" dirty="0" smtClean="0">
                <a:solidFill>
                  <a:srgbClr val="FFC000"/>
                </a:solidFill>
              </a:rPr>
              <a:t>Ответ в виде слова</a:t>
            </a:r>
            <a:br>
              <a:rPr lang="ru-RU" b="1" dirty="0" smtClean="0">
                <a:solidFill>
                  <a:srgbClr val="FFC000"/>
                </a:solidFill>
              </a:rPr>
            </a:br>
            <a:r>
              <a:rPr lang="ru-RU" b="1" dirty="0" smtClean="0">
                <a:solidFill>
                  <a:srgbClr val="FFC000"/>
                </a:solidFill>
              </a:rPr>
              <a:t>или словосочетания</a:t>
            </a:r>
            <a:endParaRPr lang="ru-RU" b="1" dirty="0">
              <a:solidFill>
                <a:srgbClr val="FFC000"/>
              </a:solidFill>
            </a:endParaRPr>
          </a:p>
        </p:txBody>
      </p:sp>
      <p:sp>
        <p:nvSpPr>
          <p:cNvPr id="18" name="AutoShape 6"/>
          <p:cNvSpPr>
            <a:spLocks noChangeArrowheads="1"/>
          </p:cNvSpPr>
          <p:nvPr/>
        </p:nvSpPr>
        <p:spPr bwMode="ltGray">
          <a:xfrm>
            <a:off x="2940771" y="4767231"/>
            <a:ext cx="3312368" cy="576064"/>
          </a:xfrm>
          <a:prstGeom prst="roundRect">
            <a:avLst>
              <a:gd name="adj" fmla="val 50000"/>
            </a:avLst>
          </a:prstGeom>
          <a:solidFill>
            <a:srgbClr val="660066"/>
          </a:solidFill>
          <a:ln w="28575">
            <a:solidFill>
              <a:srgbClr val="FEFEFE"/>
            </a:solidFill>
            <a:round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ru-RU" b="1" dirty="0" smtClean="0">
                <a:solidFill>
                  <a:srgbClr val="FFC000"/>
                </a:solidFill>
              </a:rPr>
              <a:t>Ответ в виде </a:t>
            </a:r>
            <a:br>
              <a:rPr lang="ru-RU" b="1" dirty="0" smtClean="0">
                <a:solidFill>
                  <a:srgbClr val="FFC000"/>
                </a:solidFill>
              </a:rPr>
            </a:br>
            <a:r>
              <a:rPr lang="ru-RU" b="1" dirty="0" smtClean="0">
                <a:solidFill>
                  <a:srgbClr val="FFC000"/>
                </a:solidFill>
              </a:rPr>
              <a:t>последовательности цифр</a:t>
            </a:r>
            <a:endParaRPr lang="ru-RU" b="1" dirty="0">
              <a:solidFill>
                <a:srgbClr val="FFC000"/>
              </a:solidFill>
            </a:endParaRPr>
          </a:p>
        </p:txBody>
      </p:sp>
      <p:sp>
        <p:nvSpPr>
          <p:cNvPr id="19" name="AutoShape 6"/>
          <p:cNvSpPr>
            <a:spLocks noChangeArrowheads="1"/>
          </p:cNvSpPr>
          <p:nvPr/>
        </p:nvSpPr>
        <p:spPr bwMode="ltGray">
          <a:xfrm>
            <a:off x="2940771" y="5415303"/>
            <a:ext cx="3312368" cy="576064"/>
          </a:xfrm>
          <a:prstGeom prst="roundRect">
            <a:avLst>
              <a:gd name="adj" fmla="val 50000"/>
            </a:avLst>
          </a:prstGeom>
          <a:solidFill>
            <a:srgbClr val="660066"/>
          </a:solidFill>
          <a:ln w="28575">
            <a:solidFill>
              <a:srgbClr val="FEFEFE"/>
            </a:solidFill>
            <a:round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ru-RU" b="1" dirty="0" smtClean="0">
                <a:solidFill>
                  <a:srgbClr val="FFC000"/>
                </a:solidFill>
              </a:rPr>
              <a:t>Развернутый ответ</a:t>
            </a:r>
            <a:endParaRPr lang="ru-RU" b="1" dirty="0">
              <a:solidFill>
                <a:srgbClr val="FFC00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428603" y="2534983"/>
            <a:ext cx="266429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D7181F"/>
                </a:solidFill>
                <a:latin typeface="Times New Roman" pitchFamily="18" charset="0"/>
                <a:cs typeface="Times New Roman" pitchFamily="18" charset="0"/>
              </a:rPr>
              <a:t>2020 год</a:t>
            </a:r>
          </a:p>
          <a:p>
            <a:pPr algn="ctr"/>
            <a:r>
              <a:rPr lang="ru-RU" sz="2800" b="1" dirty="0" smtClean="0">
                <a:solidFill>
                  <a:srgbClr val="D7181F"/>
                </a:solidFill>
                <a:latin typeface="Times New Roman" pitchFamily="18" charset="0"/>
                <a:cs typeface="Times New Roman" pitchFamily="18" charset="0"/>
              </a:rPr>
              <a:t>30 заданий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5389043" y="2516980"/>
            <a:ext cx="216024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669900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en-US" sz="2800" b="1" dirty="0" smtClean="0">
                <a:solidFill>
                  <a:srgbClr val="6699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800" b="1" dirty="0" smtClean="0">
                <a:solidFill>
                  <a:srgbClr val="669900"/>
                </a:solidFill>
                <a:latin typeface="Times New Roman" pitchFamily="18" charset="0"/>
                <a:cs typeface="Times New Roman" pitchFamily="18" charset="0"/>
              </a:rPr>
              <a:t>9 год</a:t>
            </a:r>
          </a:p>
          <a:p>
            <a:pPr algn="ctr"/>
            <a:r>
              <a:rPr lang="ru-RU" sz="2800" b="1" dirty="0" smtClean="0">
                <a:solidFill>
                  <a:srgbClr val="669900"/>
                </a:solidFill>
                <a:latin typeface="Times New Roman" pitchFamily="18" charset="0"/>
                <a:cs typeface="Times New Roman" pitchFamily="18" charset="0"/>
              </a:rPr>
              <a:t>30 заданий</a:t>
            </a:r>
          </a:p>
        </p:txBody>
      </p:sp>
      <p:sp>
        <p:nvSpPr>
          <p:cNvPr id="25" name="Rectangle 3"/>
          <p:cNvSpPr>
            <a:spLocks noChangeArrowheads="1"/>
          </p:cNvSpPr>
          <p:nvPr/>
        </p:nvSpPr>
        <p:spPr bwMode="auto">
          <a:xfrm>
            <a:off x="-370043" y="3930555"/>
            <a:ext cx="2421763" cy="76944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 algn="ctr"/>
            <a:r>
              <a:rPr lang="ru-RU" sz="2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СТАЛО</a:t>
            </a:r>
          </a:p>
          <a:p>
            <a:pPr marL="342900" indent="-342900" algn="ctr"/>
            <a:r>
              <a:rPr lang="ru-RU" sz="2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31 балл</a:t>
            </a:r>
          </a:p>
        </p:txBody>
      </p:sp>
      <p:sp>
        <p:nvSpPr>
          <p:cNvPr id="20" name="Заголовок 3"/>
          <p:cNvSpPr>
            <a:spLocks noGrp="1"/>
          </p:cNvSpPr>
          <p:nvPr>
            <p:ph type="ctrTitle"/>
          </p:nvPr>
        </p:nvSpPr>
        <p:spPr>
          <a:xfrm>
            <a:off x="1504381" y="477672"/>
            <a:ext cx="6566173" cy="1202093"/>
          </a:xfrm>
        </p:spPr>
        <p:txBody>
          <a:bodyPr>
            <a:noAutofit/>
          </a:bodyPr>
          <a:lstStyle/>
          <a:p>
            <a:r>
              <a:rPr lang="ru-RU" sz="50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660066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Количество заданий </a:t>
            </a:r>
            <a:br>
              <a:rPr lang="ru-RU" sz="50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660066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</a:br>
            <a:r>
              <a:rPr lang="ru-RU" sz="50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660066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и баллы</a:t>
            </a:r>
            <a:endParaRPr lang="uk-UA" sz="50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660066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24" name="Штриховая стрелка вправо 23"/>
          <p:cNvSpPr/>
          <p:nvPr/>
        </p:nvSpPr>
        <p:spPr>
          <a:xfrm flipH="1">
            <a:off x="7020272" y="3645024"/>
            <a:ext cx="2376264" cy="1512168"/>
          </a:xfrm>
          <a:prstGeom prst="stripedRightArrow">
            <a:avLst/>
          </a:prstGeom>
          <a:solidFill>
            <a:srgbClr val="8000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7" name="Rectangle 3"/>
          <p:cNvSpPr>
            <a:spLocks noChangeArrowheads="1"/>
          </p:cNvSpPr>
          <p:nvPr/>
        </p:nvSpPr>
        <p:spPr bwMode="auto">
          <a:xfrm flipH="1">
            <a:off x="7236296" y="4002563"/>
            <a:ext cx="1907102" cy="76944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 algn="ctr"/>
            <a:r>
              <a:rPr lang="ru-RU" sz="2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БЫЛО</a:t>
            </a:r>
          </a:p>
          <a:p>
            <a:pPr marL="342900" indent="-342900" algn="ctr"/>
            <a:r>
              <a:rPr lang="ru-RU" sz="2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32 балла</a:t>
            </a:r>
          </a:p>
        </p:txBody>
      </p:sp>
      <p:pic>
        <p:nvPicPr>
          <p:cNvPr id="28" name="Picture 2" descr="C:\Users\ymedvedeva\Desktop\Медведева\ПРЕЗЕНТАЦИИ\ЛОГОТИПЫ\SZDSH_CMYK - копия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89234" y="138817"/>
            <a:ext cx="1371679" cy="388335"/>
          </a:xfrm>
          <a:prstGeom prst="rect">
            <a:avLst/>
          </a:prstGeom>
          <a:noFill/>
        </p:spPr>
      </p:pic>
      <p:pic>
        <p:nvPicPr>
          <p:cNvPr id="29" name="Picture 3" descr="C:\Users\ymedvedeva\Desktop\Медведева\ПРЕЗЕНТАЦИИ\ЛОГОТИПЫ\Action+MCFR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2120" y="193272"/>
            <a:ext cx="1817627" cy="23186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973796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990751" y="156308"/>
            <a:ext cx="5038328" cy="866527"/>
          </a:xfrm>
        </p:spPr>
        <p:txBody>
          <a:bodyPr>
            <a:noAutofit/>
          </a:bodyPr>
          <a:lstStyle/>
          <a:p>
            <a:r>
              <a:rPr lang="ru-RU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660066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Разделы предмета</a:t>
            </a:r>
            <a:endParaRPr lang="uk-UA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660066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56942007"/>
              </p:ext>
            </p:extLst>
          </p:nvPr>
        </p:nvGraphicFramePr>
        <p:xfrm>
          <a:off x="593436" y="1194695"/>
          <a:ext cx="8299646" cy="4885220"/>
        </p:xfrm>
        <a:graphic>
          <a:graphicData uri="http://schemas.openxmlformats.org/drawingml/2006/table">
            <a:tbl>
              <a:tblPr>
                <a:tableStyleId>{16D9F66E-5EB9-4882-86FB-DCBF35E3C3E4}</a:tableStyleId>
              </a:tblPr>
              <a:tblGrid>
                <a:gridCol w="3148512"/>
                <a:gridCol w="2580922"/>
                <a:gridCol w="2570212"/>
              </a:tblGrid>
              <a:tr h="510433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6699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Содержательные разделы</a:t>
                      </a:r>
                      <a:endParaRPr lang="ru-RU" sz="2400" b="1" dirty="0">
                        <a:solidFill>
                          <a:srgbClr val="6699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97" marR="61697" marT="0" marB="0">
                    <a:solidFill>
                      <a:schemeClr val="accent5">
                        <a:lumMod val="20000"/>
                        <a:lumOff val="80000"/>
                        <a:alpha val="4902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6699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Количество заданий</a:t>
                      </a:r>
                      <a:endParaRPr lang="ru-RU" sz="2400" b="1" dirty="0">
                        <a:solidFill>
                          <a:srgbClr val="6699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97" marR="61697" marT="0" marB="0">
                    <a:solidFill>
                      <a:schemeClr val="accent5">
                        <a:lumMod val="20000"/>
                        <a:lumOff val="80000"/>
                        <a:alpha val="4902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1043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6699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Было</a:t>
                      </a:r>
                      <a:endParaRPr lang="ru-RU" sz="2400" b="1" dirty="0">
                        <a:solidFill>
                          <a:srgbClr val="6699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97" marR="61697" marT="0" marB="0">
                    <a:solidFill>
                      <a:schemeClr val="accent5">
                        <a:lumMod val="20000"/>
                        <a:lumOff val="80000"/>
                        <a:alpha val="4902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66006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Стало</a:t>
                      </a:r>
                      <a:endParaRPr lang="ru-RU" sz="2400" b="1" dirty="0">
                        <a:solidFill>
                          <a:srgbClr val="660066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97" marR="61697" marT="0" marB="0">
                    <a:solidFill>
                      <a:schemeClr val="accent5">
                        <a:lumMod val="20000"/>
                        <a:lumOff val="80000"/>
                        <a:alpha val="49020"/>
                      </a:schemeClr>
                    </a:solidFill>
                  </a:tcPr>
                </a:tc>
              </a:tr>
              <a:tr h="854949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660066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Источники</a:t>
                      </a:r>
                      <a:r>
                        <a:rPr lang="ru-RU" sz="1800" b="1" baseline="0" dirty="0" smtClean="0">
                          <a:solidFill>
                            <a:srgbClr val="660066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географической информации</a:t>
                      </a:r>
                      <a:endParaRPr lang="ru-RU" sz="1800" b="1" dirty="0">
                        <a:solidFill>
                          <a:srgbClr val="660066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97" marR="61697" marT="0" marB="0">
                    <a:solidFill>
                      <a:schemeClr val="accent5">
                        <a:lumMod val="20000"/>
                        <a:lumOff val="80000"/>
                        <a:alpha val="4902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660066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</a:t>
                      </a:r>
                      <a:endParaRPr lang="ru-RU" sz="1800" b="1" dirty="0">
                        <a:solidFill>
                          <a:srgbClr val="660066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97" marR="61697" marT="0" marB="0">
                    <a:solidFill>
                      <a:schemeClr val="accent5">
                        <a:lumMod val="20000"/>
                        <a:lumOff val="80000"/>
                        <a:alpha val="4902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660066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</a:t>
                      </a:r>
                      <a:endParaRPr lang="ru-RU" sz="1800" b="1" dirty="0">
                        <a:solidFill>
                          <a:srgbClr val="660066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97" marR="61697" marT="0" marB="0">
                    <a:solidFill>
                      <a:schemeClr val="accent5">
                        <a:lumMod val="20000"/>
                        <a:lumOff val="80000"/>
                        <a:alpha val="49020"/>
                      </a:schemeClr>
                    </a:solidFill>
                  </a:tcPr>
                </a:tc>
              </a:tr>
              <a:tr h="464111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660066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Природа Земли и человека</a:t>
                      </a:r>
                      <a:endParaRPr lang="ru-RU" sz="1800" b="1" dirty="0">
                        <a:solidFill>
                          <a:srgbClr val="660066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97" marR="61697" marT="0" marB="0">
                    <a:solidFill>
                      <a:schemeClr val="accent5">
                        <a:lumMod val="20000"/>
                        <a:lumOff val="80000"/>
                        <a:alpha val="4902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660066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</a:t>
                      </a:r>
                      <a:endParaRPr lang="ru-RU" sz="1800" b="1" dirty="0">
                        <a:solidFill>
                          <a:srgbClr val="660066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97" marR="61697" marT="0" marB="0">
                    <a:solidFill>
                      <a:schemeClr val="accent5">
                        <a:lumMod val="20000"/>
                        <a:lumOff val="80000"/>
                        <a:alpha val="4902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660066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</a:t>
                      </a:r>
                      <a:endParaRPr lang="ru-RU" sz="1800" b="1" dirty="0">
                        <a:solidFill>
                          <a:srgbClr val="660066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97" marR="61697" marT="0" marB="0">
                    <a:solidFill>
                      <a:schemeClr val="accent5">
                        <a:lumMod val="20000"/>
                        <a:lumOff val="80000"/>
                        <a:alpha val="49020"/>
                      </a:schemeClr>
                    </a:solidFill>
                  </a:tcPr>
                </a:tc>
              </a:tr>
              <a:tr h="76565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6699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Материки, океаны,</a:t>
                      </a:r>
                      <a:r>
                        <a:rPr lang="ru-RU" sz="1800" b="1" baseline="0" dirty="0" smtClean="0">
                          <a:solidFill>
                            <a:srgbClr val="6699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народы и страны</a:t>
                      </a:r>
                      <a:endParaRPr lang="ru-RU" sz="1800" b="1" dirty="0">
                        <a:solidFill>
                          <a:srgbClr val="6699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97" marR="61697" marT="0" marB="0">
                    <a:solidFill>
                      <a:schemeClr val="accent5">
                        <a:lumMod val="20000"/>
                        <a:lumOff val="80000"/>
                        <a:alpha val="4902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6699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1800" b="1" dirty="0">
                        <a:solidFill>
                          <a:srgbClr val="6699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97" marR="61697" marT="0" marB="0">
                    <a:solidFill>
                      <a:schemeClr val="accent5">
                        <a:lumMod val="20000"/>
                        <a:lumOff val="80000"/>
                        <a:alpha val="4902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6699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1800" b="1" dirty="0">
                        <a:solidFill>
                          <a:srgbClr val="6699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97" marR="61697" marT="0" marB="0">
                    <a:solidFill>
                      <a:schemeClr val="accent5">
                        <a:lumMod val="20000"/>
                        <a:lumOff val="80000"/>
                        <a:alpha val="49020"/>
                      </a:schemeClr>
                    </a:solidFill>
                  </a:tcPr>
                </a:tc>
              </a:tr>
              <a:tr h="765650"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6699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Природопользование</a:t>
                      </a:r>
                      <a:br>
                        <a:rPr lang="ru-RU" sz="1800" b="1" dirty="0" smtClean="0">
                          <a:solidFill>
                            <a:srgbClr val="6699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1800" b="1" dirty="0" smtClean="0">
                          <a:solidFill>
                            <a:srgbClr val="6699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и геоэкология</a:t>
                      </a:r>
                      <a:endParaRPr lang="ru-RU" sz="1800" b="1" dirty="0">
                        <a:solidFill>
                          <a:srgbClr val="6699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97" marR="61697" marT="0" marB="0">
                    <a:solidFill>
                      <a:schemeClr val="accent5">
                        <a:lumMod val="20000"/>
                        <a:lumOff val="80000"/>
                        <a:alpha val="4902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6699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1800" b="1" dirty="0">
                        <a:solidFill>
                          <a:srgbClr val="6699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97" marR="61697" marT="0" marB="0">
                    <a:solidFill>
                      <a:schemeClr val="accent5">
                        <a:lumMod val="20000"/>
                        <a:lumOff val="80000"/>
                        <a:alpha val="4902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6699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1800" b="1" dirty="0">
                        <a:solidFill>
                          <a:srgbClr val="6699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97" marR="61697" marT="0" marB="0">
                    <a:solidFill>
                      <a:schemeClr val="accent5">
                        <a:lumMod val="20000"/>
                        <a:lumOff val="80000"/>
                        <a:alpha val="49020"/>
                      </a:schemeClr>
                    </a:solidFill>
                  </a:tcPr>
                </a:tc>
              </a:tr>
              <a:tr h="38282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6699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География России</a:t>
                      </a:r>
                      <a:endParaRPr lang="ru-RU" sz="1800" b="1" dirty="0">
                        <a:solidFill>
                          <a:srgbClr val="6699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97" marR="61697" marT="0" marB="0">
                    <a:solidFill>
                      <a:schemeClr val="accent5">
                        <a:lumMod val="20000"/>
                        <a:lumOff val="80000"/>
                        <a:alpha val="4902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6699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13</a:t>
                      </a:r>
                      <a:endParaRPr lang="ru-RU" sz="1800" b="1" dirty="0">
                        <a:solidFill>
                          <a:srgbClr val="6699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97" marR="61697" marT="0" marB="0">
                    <a:solidFill>
                      <a:schemeClr val="accent5">
                        <a:lumMod val="20000"/>
                        <a:lumOff val="80000"/>
                        <a:alpha val="4902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6699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13</a:t>
                      </a:r>
                      <a:endParaRPr lang="ru-RU" sz="1800" b="1" dirty="0">
                        <a:solidFill>
                          <a:srgbClr val="6699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97" marR="61697" marT="0" marB="0">
                    <a:solidFill>
                      <a:schemeClr val="accent5">
                        <a:lumMod val="20000"/>
                        <a:lumOff val="80000"/>
                        <a:alpha val="49020"/>
                      </a:schemeClr>
                    </a:solidFill>
                  </a:tcPr>
                </a:tc>
              </a:tr>
              <a:tr h="382825"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66006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Итого</a:t>
                      </a:r>
                      <a:endParaRPr lang="ru-RU" sz="1800" b="1" dirty="0">
                        <a:solidFill>
                          <a:srgbClr val="660066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97" marR="61697" marT="0" marB="0">
                    <a:solidFill>
                      <a:schemeClr val="accent5">
                        <a:lumMod val="20000"/>
                        <a:lumOff val="80000"/>
                        <a:alpha val="4902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660066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30</a:t>
                      </a:r>
                      <a:endParaRPr lang="ru-RU" sz="1800" b="1" dirty="0">
                        <a:solidFill>
                          <a:srgbClr val="660066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97" marR="61697" marT="0" marB="0">
                    <a:solidFill>
                      <a:schemeClr val="accent5">
                        <a:lumMod val="20000"/>
                        <a:lumOff val="80000"/>
                        <a:alpha val="4902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660066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30</a:t>
                      </a:r>
                      <a:endParaRPr lang="ru-RU" sz="1800" b="1" dirty="0">
                        <a:solidFill>
                          <a:srgbClr val="660066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97" marR="61697" marT="0" marB="0">
                    <a:solidFill>
                      <a:schemeClr val="accent5">
                        <a:lumMod val="20000"/>
                        <a:lumOff val="80000"/>
                        <a:alpha val="4902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3" name="Рисунок 12" descr="compass-3153019_1280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434173" y="53643"/>
            <a:ext cx="1475656" cy="1106742"/>
          </a:xfrm>
          <a:prstGeom prst="rect">
            <a:avLst/>
          </a:prstGeom>
        </p:spPr>
      </p:pic>
      <p:pic>
        <p:nvPicPr>
          <p:cNvPr id="5" name="Picture 2" descr="C:\Users\ymedvedeva\Desktop\Медведева\ПРЕЗЕНТАЦИИ\ЛОГОТИПЫ\SZDSH_CMYK - копия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89234" y="6326873"/>
            <a:ext cx="1371679" cy="388335"/>
          </a:xfrm>
          <a:prstGeom prst="rect">
            <a:avLst/>
          </a:prstGeom>
          <a:noFill/>
        </p:spPr>
      </p:pic>
      <p:pic>
        <p:nvPicPr>
          <p:cNvPr id="6" name="Picture 3" descr="C:\Users\ymedvedeva\Desktop\Медведева\ПРЕЗЕНТАЦИИ\ЛОГОТИПЫ\Action+MCFR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2120" y="6381328"/>
            <a:ext cx="1817627" cy="23186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973796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2421705" y="23446"/>
            <a:ext cx="4678288" cy="866527"/>
          </a:xfrm>
        </p:spPr>
        <p:txBody>
          <a:bodyPr>
            <a:normAutofit/>
          </a:bodyPr>
          <a:lstStyle/>
          <a:p>
            <a:r>
              <a:rPr lang="ru-RU" sz="4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660066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Первичный балл</a:t>
            </a:r>
            <a:endParaRPr lang="uk-UA" sz="46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660066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73247329"/>
              </p:ext>
            </p:extLst>
          </p:nvPr>
        </p:nvGraphicFramePr>
        <p:xfrm>
          <a:off x="525518" y="1023815"/>
          <a:ext cx="8403770" cy="5122830"/>
        </p:xfrm>
        <a:graphic>
          <a:graphicData uri="http://schemas.openxmlformats.org/drawingml/2006/table">
            <a:tbl>
              <a:tblPr>
                <a:tableStyleId>{16D9F66E-5EB9-4882-86FB-DCBF35E3C3E4}</a:tableStyleId>
              </a:tblPr>
              <a:tblGrid>
                <a:gridCol w="3188012"/>
                <a:gridCol w="2613301"/>
                <a:gridCol w="2602457"/>
              </a:tblGrid>
              <a:tr h="366855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6699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Содержательные разделы</a:t>
                      </a:r>
                      <a:endParaRPr lang="ru-RU" sz="2400" b="1" dirty="0">
                        <a:solidFill>
                          <a:srgbClr val="6699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97" marR="61697" marT="0" marB="0">
                    <a:solidFill>
                      <a:schemeClr val="accent5">
                        <a:lumMod val="20000"/>
                        <a:lumOff val="80000"/>
                        <a:alpha val="4902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6699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Количество заданий</a:t>
                      </a:r>
                      <a:endParaRPr lang="ru-RU" sz="2400" b="1" dirty="0">
                        <a:solidFill>
                          <a:srgbClr val="6699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97" marR="61697" marT="0" marB="0">
                    <a:solidFill>
                      <a:schemeClr val="accent5">
                        <a:lumMod val="20000"/>
                        <a:lumOff val="80000"/>
                        <a:alpha val="4902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044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6699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Было</a:t>
                      </a:r>
                      <a:endParaRPr lang="ru-RU" sz="2400" b="1" dirty="0">
                        <a:solidFill>
                          <a:srgbClr val="6699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97" marR="61697" marT="0" marB="0">
                    <a:solidFill>
                      <a:schemeClr val="accent5">
                        <a:lumMod val="20000"/>
                        <a:lumOff val="80000"/>
                        <a:alpha val="4902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66006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Стало</a:t>
                      </a:r>
                      <a:endParaRPr lang="ru-RU" sz="2400" b="1" dirty="0">
                        <a:solidFill>
                          <a:srgbClr val="660066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97" marR="61697" marT="0" marB="0">
                    <a:solidFill>
                      <a:schemeClr val="accent5">
                        <a:lumMod val="20000"/>
                        <a:lumOff val="80000"/>
                        <a:alpha val="49020"/>
                      </a:schemeClr>
                    </a:solidFill>
                  </a:tcPr>
                </a:tc>
              </a:tr>
              <a:tr h="60583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660066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Источники</a:t>
                      </a:r>
                      <a:r>
                        <a:rPr lang="ru-RU" sz="1800" b="1" baseline="0" dirty="0" smtClean="0">
                          <a:solidFill>
                            <a:srgbClr val="660066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географической информации</a:t>
                      </a:r>
                      <a:endParaRPr lang="ru-RU" sz="1800" b="1" dirty="0">
                        <a:solidFill>
                          <a:srgbClr val="660066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97" marR="61697" marT="0" marB="0">
                    <a:solidFill>
                      <a:schemeClr val="accent5">
                        <a:lumMod val="20000"/>
                        <a:lumOff val="80000"/>
                        <a:alpha val="4902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660066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</a:t>
                      </a:r>
                      <a:endParaRPr lang="ru-RU" sz="1800" b="1" dirty="0">
                        <a:solidFill>
                          <a:srgbClr val="660066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97" marR="61697" marT="0" marB="0">
                    <a:solidFill>
                      <a:schemeClr val="accent5">
                        <a:lumMod val="20000"/>
                        <a:lumOff val="80000"/>
                        <a:alpha val="4902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660066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</a:t>
                      </a:r>
                      <a:endParaRPr lang="ru-RU" sz="1800" b="1" dirty="0">
                        <a:solidFill>
                          <a:srgbClr val="660066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97" marR="61697" marT="0" marB="0">
                    <a:solidFill>
                      <a:schemeClr val="accent5">
                        <a:lumMod val="20000"/>
                        <a:lumOff val="80000"/>
                        <a:alpha val="49020"/>
                      </a:schemeClr>
                    </a:solidFill>
                  </a:tcPr>
                </a:tc>
              </a:tr>
              <a:tr h="73371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660066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Природа Земли и человека</a:t>
                      </a:r>
                      <a:endParaRPr lang="ru-RU" sz="1800" b="1" dirty="0">
                        <a:solidFill>
                          <a:srgbClr val="660066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97" marR="61697" marT="0" marB="0">
                    <a:solidFill>
                      <a:schemeClr val="accent5">
                        <a:lumMod val="20000"/>
                        <a:lumOff val="80000"/>
                        <a:alpha val="4902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660066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</a:t>
                      </a:r>
                      <a:endParaRPr lang="ru-RU" sz="1800" b="1" dirty="0">
                        <a:solidFill>
                          <a:srgbClr val="660066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97" marR="61697" marT="0" marB="0">
                    <a:solidFill>
                      <a:schemeClr val="accent5">
                        <a:lumMod val="20000"/>
                        <a:lumOff val="80000"/>
                        <a:alpha val="4902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660066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</a:t>
                      </a:r>
                      <a:endParaRPr lang="ru-RU" sz="1800" b="1" dirty="0">
                        <a:solidFill>
                          <a:srgbClr val="660066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97" marR="61697" marT="0" marB="0">
                    <a:solidFill>
                      <a:schemeClr val="accent5">
                        <a:lumMod val="20000"/>
                        <a:lumOff val="80000"/>
                        <a:alpha val="49020"/>
                      </a:schemeClr>
                    </a:solidFill>
                  </a:tcPr>
                </a:tc>
              </a:tr>
              <a:tr h="60583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6699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Материки, океаны,</a:t>
                      </a:r>
                      <a:r>
                        <a:rPr lang="ru-RU" sz="1800" b="1" baseline="0" dirty="0" smtClean="0">
                          <a:solidFill>
                            <a:srgbClr val="6699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народы и страны</a:t>
                      </a:r>
                      <a:endParaRPr lang="ru-RU" sz="1800" b="1" dirty="0">
                        <a:solidFill>
                          <a:srgbClr val="6699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97" marR="61697" marT="0" marB="0">
                    <a:solidFill>
                      <a:schemeClr val="accent5">
                        <a:lumMod val="20000"/>
                        <a:lumOff val="80000"/>
                        <a:alpha val="4902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6699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1800" b="1" dirty="0">
                        <a:solidFill>
                          <a:srgbClr val="6699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97" marR="61697" marT="0" marB="0">
                    <a:solidFill>
                      <a:schemeClr val="accent5">
                        <a:lumMod val="20000"/>
                        <a:lumOff val="80000"/>
                        <a:alpha val="4902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6699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1800" b="1" dirty="0">
                        <a:solidFill>
                          <a:srgbClr val="6699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97" marR="61697" marT="0" marB="0">
                    <a:solidFill>
                      <a:schemeClr val="accent5">
                        <a:lumMod val="20000"/>
                        <a:lumOff val="80000"/>
                        <a:alpha val="49020"/>
                      </a:schemeClr>
                    </a:solidFill>
                  </a:tcPr>
                </a:tc>
              </a:tr>
              <a:tr h="747601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6699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Природопользование и геоэкология</a:t>
                      </a:r>
                      <a:endParaRPr lang="ru-RU" sz="1800" b="1" dirty="0">
                        <a:solidFill>
                          <a:srgbClr val="6699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97" marR="61697" marT="0" marB="0">
                    <a:solidFill>
                      <a:schemeClr val="accent5">
                        <a:lumMod val="20000"/>
                        <a:lumOff val="80000"/>
                        <a:alpha val="4902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6699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1800" b="1" dirty="0">
                        <a:solidFill>
                          <a:srgbClr val="6699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97" marR="61697" marT="0" marB="0">
                    <a:solidFill>
                      <a:schemeClr val="accent5">
                        <a:lumMod val="20000"/>
                        <a:lumOff val="80000"/>
                        <a:alpha val="4902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6699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1800" b="1" dirty="0">
                        <a:solidFill>
                          <a:srgbClr val="6699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97" marR="61697" marT="0" marB="0">
                    <a:solidFill>
                      <a:schemeClr val="accent5">
                        <a:lumMod val="20000"/>
                        <a:lumOff val="80000"/>
                        <a:alpha val="49020"/>
                      </a:schemeClr>
                    </a:solidFill>
                  </a:tcPr>
                </a:tc>
              </a:tr>
              <a:tr h="373801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660066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География России</a:t>
                      </a:r>
                      <a:endParaRPr lang="ru-RU" sz="1800" b="1" dirty="0">
                        <a:solidFill>
                          <a:srgbClr val="660066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97" marR="61697" marT="0" marB="0">
                    <a:solidFill>
                      <a:schemeClr val="accent5">
                        <a:lumMod val="20000"/>
                        <a:lumOff val="80000"/>
                        <a:alpha val="4902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660066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14</a:t>
                      </a:r>
                      <a:endParaRPr lang="ru-RU" sz="1800" b="1" dirty="0">
                        <a:solidFill>
                          <a:srgbClr val="660066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97" marR="61697" marT="0" marB="0">
                    <a:solidFill>
                      <a:schemeClr val="accent5">
                        <a:lumMod val="20000"/>
                        <a:lumOff val="80000"/>
                        <a:alpha val="4902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660066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13</a:t>
                      </a:r>
                      <a:endParaRPr lang="ru-RU" sz="1800" b="1" dirty="0">
                        <a:solidFill>
                          <a:srgbClr val="660066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97" marR="61697" marT="0" marB="0">
                    <a:solidFill>
                      <a:schemeClr val="accent5">
                        <a:lumMod val="20000"/>
                        <a:lumOff val="80000"/>
                        <a:alpha val="49020"/>
                      </a:schemeClr>
                    </a:solidFill>
                  </a:tcPr>
                </a:tc>
              </a:tr>
              <a:tr h="373801"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66006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Итого</a:t>
                      </a:r>
                      <a:endParaRPr lang="ru-RU" sz="1800" b="1" dirty="0">
                        <a:solidFill>
                          <a:srgbClr val="660066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97" marR="61697" marT="0" marB="0">
                    <a:solidFill>
                      <a:schemeClr val="accent5">
                        <a:lumMod val="20000"/>
                        <a:lumOff val="80000"/>
                        <a:alpha val="4902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660066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32</a:t>
                      </a:r>
                      <a:endParaRPr lang="ru-RU" sz="1800" b="1" dirty="0">
                        <a:solidFill>
                          <a:srgbClr val="660066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97" marR="61697" marT="0" marB="0">
                    <a:solidFill>
                      <a:schemeClr val="accent5">
                        <a:lumMod val="20000"/>
                        <a:lumOff val="80000"/>
                        <a:alpha val="4902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660066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31</a:t>
                      </a:r>
                      <a:endParaRPr lang="ru-RU" sz="1800" b="1" dirty="0">
                        <a:solidFill>
                          <a:srgbClr val="660066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97" marR="61697" marT="0" marB="0">
                    <a:solidFill>
                      <a:schemeClr val="accent5">
                        <a:lumMod val="20000"/>
                        <a:lumOff val="80000"/>
                        <a:alpha val="4902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3" name="Рисунок 12" descr="geograph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744200" y="69721"/>
            <a:ext cx="1414802" cy="1414802"/>
          </a:xfrm>
          <a:prstGeom prst="rect">
            <a:avLst/>
          </a:prstGeom>
        </p:spPr>
      </p:pic>
      <p:pic>
        <p:nvPicPr>
          <p:cNvPr id="5" name="Picture 2" descr="C:\Users\ymedvedeva\Desktop\Медведева\ПРЕЗЕНТАЦИИ\ЛОГОТИПЫ\SZDSH_CMYK - копия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89234" y="6326873"/>
            <a:ext cx="1371679" cy="388335"/>
          </a:xfrm>
          <a:prstGeom prst="rect">
            <a:avLst/>
          </a:prstGeom>
          <a:noFill/>
        </p:spPr>
      </p:pic>
      <p:pic>
        <p:nvPicPr>
          <p:cNvPr id="6" name="Picture 3" descr="C:\Users\ymedvedeva\Desktop\Медведева\ПРЕЗЕНТАЦИИ\ЛОГОТИПЫ\Action+MCFR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2120" y="6381328"/>
            <a:ext cx="1817627" cy="23186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973796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 descr="0_702f4_f5c77948_XXX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19672" y="93332"/>
            <a:ext cx="7524328" cy="6764668"/>
          </a:xfrm>
          <a:prstGeom prst="rect">
            <a:avLst/>
          </a:prstGeom>
        </p:spPr>
      </p:pic>
      <p:sp>
        <p:nvSpPr>
          <p:cNvPr id="18" name="Прямоугольник 17"/>
          <p:cNvSpPr/>
          <p:nvPr/>
        </p:nvSpPr>
        <p:spPr>
          <a:xfrm>
            <a:off x="2051720" y="3861048"/>
            <a:ext cx="26642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C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Остальные задания поменяли </a:t>
            </a:r>
            <a:br>
              <a:rPr lang="ru-RU" sz="2400" b="1" dirty="0" smtClean="0">
                <a:solidFill>
                  <a:srgbClr val="FFC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FFC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свою очередность </a:t>
            </a:r>
            <a:br>
              <a:rPr lang="ru-RU" sz="2400" b="1" dirty="0" smtClean="0">
                <a:solidFill>
                  <a:srgbClr val="FFC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FFC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тесте</a:t>
            </a:r>
            <a:endParaRPr lang="ru-RU" sz="2400" b="1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724128" y="749603"/>
            <a:ext cx="30963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КИМ </a:t>
            </a:r>
            <a:b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поменяли местами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26 заданий из 30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5724128" y="3917955"/>
            <a:ext cx="3024336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Количество текстов </a:t>
            </a:r>
            <a:b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КИМ сократили.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Сейчас 2 текста с двумя заданиями.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 перспективной модели эти задания сделали </a:t>
            </a:r>
            <a:b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 одному тексту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B0F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C:\Users\ymedvedeva\Desktop\Медведева\ПРЕЗЕНТАЦИИ\ЛОГОТИПЫ\SZDSH_CMYK - копия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356992"/>
            <a:ext cx="1656184" cy="468881"/>
          </a:xfrm>
          <a:prstGeom prst="rect">
            <a:avLst/>
          </a:prstGeom>
          <a:noFill/>
        </p:spPr>
      </p:pic>
      <p:pic>
        <p:nvPicPr>
          <p:cNvPr id="8" name="Picture 3" descr="C:\Users\ymedvedeva\Desktop\Медведева\ПРЕЗЕНТАЦИИ\ЛОГОТИПЫ\Action+MCFR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1" y="3068960"/>
            <a:ext cx="1656184" cy="231861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040361" y="749603"/>
            <a:ext cx="253163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B05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 4 заданиям </a:t>
            </a:r>
          </a:p>
          <a:p>
            <a:pPr algn="ctr"/>
            <a:r>
              <a:rPr lang="ru-RU" sz="2400" b="1" dirty="0" smtClean="0">
                <a:solidFill>
                  <a:srgbClr val="00B05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(№ 14, 21, 24, 26)</a:t>
            </a:r>
          </a:p>
          <a:p>
            <a:pPr algn="ctr"/>
            <a:r>
              <a:rPr lang="ru-RU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Требуется два ответа</a:t>
            </a:r>
            <a:endParaRPr lang="ru-RU" sz="24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73796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/>
          <p:nvPr/>
        </p:nvPicPr>
        <p:blipFill>
          <a:blip r:embed="rId2" cstate="print"/>
          <a:srcRect l="4560" t="18894" r="52449" b="57487"/>
          <a:stretch>
            <a:fillRect/>
          </a:stretch>
        </p:blipFill>
        <p:spPr bwMode="auto">
          <a:xfrm>
            <a:off x="4427984" y="836712"/>
            <a:ext cx="4536504" cy="1850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4676479" y="47491"/>
            <a:ext cx="4358638" cy="92333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strike="noStrike" cap="none" normalizeH="0" baseline="0" dirty="0" smtClean="0"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ОГЭ-2019. 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strike="noStrike" cap="none" normalizeH="0" baseline="0" dirty="0" smtClean="0"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Задания 15, 22, 23 – ответы </a:t>
            </a:r>
            <a:br>
              <a:rPr kumimoji="0" lang="ru-RU" b="1" i="0" strike="noStrike" cap="none" normalizeH="0" baseline="0" dirty="0" smtClean="0"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b="1" i="0" strike="noStrike" cap="none" normalizeH="0" baseline="0" dirty="0" smtClean="0"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</a:t>
            </a:r>
            <a:r>
              <a:rPr kumimoji="0" lang="ru-RU" b="1" i="0" strike="noStrike" cap="none" normalizeH="0" baseline="0" dirty="0" smtClean="0"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двум </a:t>
            </a:r>
            <a:r>
              <a:rPr kumimoji="0" lang="ru-RU" b="1" i="0" strike="noStrike" cap="none" normalizeH="0" baseline="0" dirty="0" smtClean="0"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текстам</a:t>
            </a:r>
            <a:endParaRPr kumimoji="0" lang="ru-RU" sz="2800" b="0" i="0" strike="noStrike" cap="none" normalizeH="0" baseline="0" dirty="0" smtClean="0"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/>
          <p:cNvPicPr/>
          <p:nvPr/>
        </p:nvPicPr>
        <p:blipFill>
          <a:blip r:embed="rId2" cstate="print"/>
          <a:srcRect l="4560" t="46467" r="52449" b="46438"/>
          <a:stretch>
            <a:fillRect/>
          </a:stretch>
        </p:blipFill>
        <p:spPr bwMode="auto">
          <a:xfrm>
            <a:off x="4481772" y="2632042"/>
            <a:ext cx="4536504" cy="548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/>
          <p:cNvPicPr/>
          <p:nvPr/>
        </p:nvPicPr>
        <p:blipFill>
          <a:blip r:embed="rId3" cstate="print"/>
          <a:srcRect l="5419" t="38027" r="51616" b="39210"/>
          <a:stretch>
            <a:fillRect/>
          </a:stretch>
        </p:blipFill>
        <p:spPr bwMode="auto">
          <a:xfrm>
            <a:off x="4650904" y="4509120"/>
            <a:ext cx="4464073" cy="1529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/>
          <p:cNvPicPr/>
          <p:nvPr/>
        </p:nvPicPr>
        <p:blipFill>
          <a:blip r:embed="rId3" cstate="print"/>
          <a:srcRect l="5419" t="16602" r="51616" b="65069"/>
          <a:stretch>
            <a:fillRect/>
          </a:stretch>
        </p:blipFill>
        <p:spPr bwMode="auto">
          <a:xfrm>
            <a:off x="4505824" y="3108678"/>
            <a:ext cx="4526776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C:\Users\ymedvedeva\Desktop\Медведева\ПРЕЗЕНТАЦИИ\ЛОГОТИПЫ\SZDSH_CMYK - копия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19672" y="6237312"/>
            <a:ext cx="1296145" cy="366951"/>
          </a:xfrm>
          <a:prstGeom prst="rect">
            <a:avLst/>
          </a:prstGeom>
          <a:noFill/>
        </p:spPr>
      </p:pic>
      <p:pic>
        <p:nvPicPr>
          <p:cNvPr id="15" name="Picture 3" descr="C:\Users\ymedvedeva\Desktop\Медведева\ПРЕЗЕНТАЦИИ\ЛОГОТИПЫ\Action+MCFR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6309320"/>
            <a:ext cx="1296145" cy="181457"/>
          </a:xfrm>
          <a:prstGeom prst="rect">
            <a:avLst/>
          </a:prstGeom>
          <a:noFill/>
        </p:spPr>
      </p:pic>
      <p:pic>
        <p:nvPicPr>
          <p:cNvPr id="9" name="Рисунок 8"/>
          <p:cNvPicPr/>
          <p:nvPr/>
        </p:nvPicPr>
        <p:blipFill>
          <a:blip r:embed="rId3" cstate="print"/>
          <a:srcRect l="5419" t="64523" r="51616" b="22062"/>
          <a:stretch>
            <a:fillRect/>
          </a:stretch>
        </p:blipFill>
        <p:spPr bwMode="auto">
          <a:xfrm>
            <a:off x="4650904" y="5909568"/>
            <a:ext cx="4493096" cy="1047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237872" y="57817"/>
            <a:ext cx="4197781" cy="92333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ОГЭ-2020.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Особенность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нововведения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– задания 26–28  сделали по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одному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тексту</a:t>
            </a:r>
            <a:endParaRPr lang="ru-RU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778" t="19746" r="53046" b="20652"/>
          <a:stretch/>
        </p:blipFill>
        <p:spPr bwMode="auto">
          <a:xfrm>
            <a:off x="65652" y="1007992"/>
            <a:ext cx="4610827" cy="4653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973796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1835696" y="25767"/>
            <a:ext cx="7164288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9092" t="38406" r="1611" b="47282"/>
          <a:stretch/>
        </p:blipFill>
        <p:spPr bwMode="auto">
          <a:xfrm>
            <a:off x="1825391" y="1537859"/>
            <a:ext cx="7174593" cy="1171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2494793" y="332656"/>
            <a:ext cx="5846093" cy="866527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660066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З</a:t>
            </a:r>
            <a:r>
              <a:rPr lang="ru-RU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660066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адание № 2 </a:t>
            </a:r>
            <a:br>
              <a:rPr lang="ru-RU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660066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</a:br>
            <a:r>
              <a:rPr lang="ru-RU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660066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в другой форме</a:t>
            </a:r>
            <a:endParaRPr lang="uk-UA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660066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11" name="Freeform 8"/>
          <p:cNvSpPr>
            <a:spLocks/>
          </p:cNvSpPr>
          <p:nvPr/>
        </p:nvSpPr>
        <p:spPr bwMode="gray">
          <a:xfrm rot="7998374">
            <a:off x="361792" y="2170347"/>
            <a:ext cx="2498226" cy="2568839"/>
          </a:xfrm>
          <a:custGeom>
            <a:avLst/>
            <a:gdLst/>
            <a:ahLst/>
            <a:cxnLst>
              <a:cxn ang="0">
                <a:pos x="0" y="756"/>
              </a:cxn>
              <a:cxn ang="0">
                <a:pos x="191" y="591"/>
              </a:cxn>
              <a:cxn ang="0">
                <a:pos x="190" y="672"/>
              </a:cxn>
              <a:cxn ang="0">
                <a:pos x="194" y="672"/>
              </a:cxn>
              <a:cxn ang="0">
                <a:pos x="205" y="672"/>
              </a:cxn>
              <a:cxn ang="0">
                <a:pos x="225" y="671"/>
              </a:cxn>
              <a:cxn ang="0">
                <a:pos x="250" y="667"/>
              </a:cxn>
              <a:cxn ang="0">
                <a:pos x="281" y="662"/>
              </a:cxn>
              <a:cxn ang="0">
                <a:pos x="316" y="653"/>
              </a:cxn>
              <a:cxn ang="0">
                <a:pos x="356" y="641"/>
              </a:cxn>
              <a:cxn ang="0">
                <a:pos x="399" y="626"/>
              </a:cxn>
              <a:cxn ang="0">
                <a:pos x="444" y="605"/>
              </a:cxn>
              <a:cxn ang="0">
                <a:pos x="492" y="578"/>
              </a:cxn>
              <a:cxn ang="0">
                <a:pos x="540" y="547"/>
              </a:cxn>
              <a:cxn ang="0">
                <a:pos x="587" y="508"/>
              </a:cxn>
              <a:cxn ang="0">
                <a:pos x="635" y="463"/>
              </a:cxn>
              <a:cxn ang="0">
                <a:pos x="689" y="405"/>
              </a:cxn>
              <a:cxn ang="0">
                <a:pos x="737" y="350"/>
              </a:cxn>
              <a:cxn ang="0">
                <a:pos x="780" y="298"/>
              </a:cxn>
              <a:cxn ang="0">
                <a:pos x="816" y="249"/>
              </a:cxn>
              <a:cxn ang="0">
                <a:pos x="847" y="204"/>
              </a:cxn>
              <a:cxn ang="0">
                <a:pos x="873" y="164"/>
              </a:cxn>
              <a:cxn ang="0">
                <a:pos x="895" y="126"/>
              </a:cxn>
              <a:cxn ang="0">
                <a:pos x="913" y="94"/>
              </a:cxn>
              <a:cxn ang="0">
                <a:pos x="926" y="66"/>
              </a:cxn>
              <a:cxn ang="0">
                <a:pos x="936" y="42"/>
              </a:cxn>
              <a:cxn ang="0">
                <a:pos x="944" y="24"/>
              </a:cxn>
              <a:cxn ang="0">
                <a:pos x="949" y="12"/>
              </a:cxn>
              <a:cxn ang="0">
                <a:pos x="952" y="2"/>
              </a:cxn>
              <a:cxn ang="0">
                <a:pos x="952" y="0"/>
              </a:cxn>
              <a:cxn ang="0">
                <a:pos x="952" y="4"/>
              </a:cxn>
              <a:cxn ang="0">
                <a:pos x="950" y="17"/>
              </a:cxn>
              <a:cxn ang="0">
                <a:pos x="948" y="36"/>
              </a:cxn>
              <a:cxn ang="0">
                <a:pos x="942" y="62"/>
              </a:cxn>
              <a:cxn ang="0">
                <a:pos x="936" y="93"/>
              </a:cxn>
              <a:cxn ang="0">
                <a:pos x="927" y="130"/>
              </a:cxn>
              <a:cxn ang="0">
                <a:pos x="914" y="172"/>
              </a:cxn>
              <a:cxn ang="0">
                <a:pos x="899" y="217"/>
              </a:cxn>
              <a:cxn ang="0">
                <a:pos x="881" y="264"/>
              </a:cxn>
              <a:cxn ang="0">
                <a:pos x="857" y="315"/>
              </a:cxn>
              <a:cxn ang="0">
                <a:pos x="830" y="368"/>
              </a:cxn>
              <a:cxn ang="0">
                <a:pos x="798" y="421"/>
              </a:cxn>
              <a:cxn ang="0">
                <a:pos x="762" y="475"/>
              </a:cxn>
              <a:cxn ang="0">
                <a:pos x="719" y="529"/>
              </a:cxn>
              <a:cxn ang="0">
                <a:pos x="671" y="582"/>
              </a:cxn>
              <a:cxn ang="0">
                <a:pos x="613" y="637"/>
              </a:cxn>
              <a:cxn ang="0">
                <a:pos x="555" y="685"/>
              </a:cxn>
              <a:cxn ang="0">
                <a:pos x="500" y="726"/>
              </a:cxn>
              <a:cxn ang="0">
                <a:pos x="447" y="761"/>
              </a:cxn>
              <a:cxn ang="0">
                <a:pos x="396" y="790"/>
              </a:cxn>
              <a:cxn ang="0">
                <a:pos x="350" y="813"/>
              </a:cxn>
              <a:cxn ang="0">
                <a:pos x="307" y="831"/>
              </a:cxn>
              <a:cxn ang="0">
                <a:pos x="270" y="845"/>
              </a:cxn>
              <a:cxn ang="0">
                <a:pos x="238" y="855"/>
              </a:cxn>
              <a:cxn ang="0">
                <a:pos x="212" y="862"/>
              </a:cxn>
              <a:cxn ang="0">
                <a:pos x="192" y="866"/>
              </a:cxn>
              <a:cxn ang="0">
                <a:pos x="181" y="868"/>
              </a:cxn>
              <a:cxn ang="0">
                <a:pos x="176" y="868"/>
              </a:cxn>
              <a:cxn ang="0">
                <a:pos x="167" y="947"/>
              </a:cxn>
              <a:cxn ang="0">
                <a:pos x="0" y="756"/>
              </a:cxn>
            </a:cxnLst>
            <a:rect l="0" t="0" r="r" b="b"/>
            <a:pathLst>
              <a:path w="952" h="947">
                <a:moveTo>
                  <a:pt x="0" y="756"/>
                </a:moveTo>
                <a:lnTo>
                  <a:pt x="191" y="591"/>
                </a:lnTo>
                <a:lnTo>
                  <a:pt x="190" y="672"/>
                </a:lnTo>
                <a:lnTo>
                  <a:pt x="194" y="672"/>
                </a:lnTo>
                <a:lnTo>
                  <a:pt x="205" y="672"/>
                </a:lnTo>
                <a:lnTo>
                  <a:pt x="225" y="671"/>
                </a:lnTo>
                <a:lnTo>
                  <a:pt x="250" y="667"/>
                </a:lnTo>
                <a:lnTo>
                  <a:pt x="281" y="662"/>
                </a:lnTo>
                <a:lnTo>
                  <a:pt x="316" y="653"/>
                </a:lnTo>
                <a:lnTo>
                  <a:pt x="356" y="641"/>
                </a:lnTo>
                <a:lnTo>
                  <a:pt x="399" y="626"/>
                </a:lnTo>
                <a:lnTo>
                  <a:pt x="444" y="605"/>
                </a:lnTo>
                <a:lnTo>
                  <a:pt x="492" y="578"/>
                </a:lnTo>
                <a:lnTo>
                  <a:pt x="540" y="547"/>
                </a:lnTo>
                <a:lnTo>
                  <a:pt x="587" y="508"/>
                </a:lnTo>
                <a:lnTo>
                  <a:pt x="635" y="463"/>
                </a:lnTo>
                <a:lnTo>
                  <a:pt x="689" y="405"/>
                </a:lnTo>
                <a:lnTo>
                  <a:pt x="737" y="350"/>
                </a:lnTo>
                <a:lnTo>
                  <a:pt x="780" y="298"/>
                </a:lnTo>
                <a:lnTo>
                  <a:pt x="816" y="249"/>
                </a:lnTo>
                <a:lnTo>
                  <a:pt x="847" y="204"/>
                </a:lnTo>
                <a:lnTo>
                  <a:pt x="873" y="164"/>
                </a:lnTo>
                <a:lnTo>
                  <a:pt x="895" y="126"/>
                </a:lnTo>
                <a:lnTo>
                  <a:pt x="913" y="94"/>
                </a:lnTo>
                <a:lnTo>
                  <a:pt x="926" y="66"/>
                </a:lnTo>
                <a:lnTo>
                  <a:pt x="936" y="42"/>
                </a:lnTo>
                <a:lnTo>
                  <a:pt x="944" y="24"/>
                </a:lnTo>
                <a:lnTo>
                  <a:pt x="949" y="12"/>
                </a:lnTo>
                <a:lnTo>
                  <a:pt x="952" y="2"/>
                </a:lnTo>
                <a:lnTo>
                  <a:pt x="952" y="0"/>
                </a:lnTo>
                <a:lnTo>
                  <a:pt x="952" y="4"/>
                </a:lnTo>
                <a:lnTo>
                  <a:pt x="950" y="17"/>
                </a:lnTo>
                <a:lnTo>
                  <a:pt x="948" y="36"/>
                </a:lnTo>
                <a:lnTo>
                  <a:pt x="942" y="62"/>
                </a:lnTo>
                <a:lnTo>
                  <a:pt x="936" y="93"/>
                </a:lnTo>
                <a:lnTo>
                  <a:pt x="927" y="130"/>
                </a:lnTo>
                <a:lnTo>
                  <a:pt x="914" y="172"/>
                </a:lnTo>
                <a:lnTo>
                  <a:pt x="899" y="217"/>
                </a:lnTo>
                <a:lnTo>
                  <a:pt x="881" y="264"/>
                </a:lnTo>
                <a:lnTo>
                  <a:pt x="857" y="315"/>
                </a:lnTo>
                <a:lnTo>
                  <a:pt x="830" y="368"/>
                </a:lnTo>
                <a:lnTo>
                  <a:pt x="798" y="421"/>
                </a:lnTo>
                <a:lnTo>
                  <a:pt x="762" y="475"/>
                </a:lnTo>
                <a:lnTo>
                  <a:pt x="719" y="529"/>
                </a:lnTo>
                <a:lnTo>
                  <a:pt x="671" y="582"/>
                </a:lnTo>
                <a:lnTo>
                  <a:pt x="613" y="637"/>
                </a:lnTo>
                <a:lnTo>
                  <a:pt x="555" y="685"/>
                </a:lnTo>
                <a:lnTo>
                  <a:pt x="500" y="726"/>
                </a:lnTo>
                <a:lnTo>
                  <a:pt x="447" y="761"/>
                </a:lnTo>
                <a:lnTo>
                  <a:pt x="396" y="790"/>
                </a:lnTo>
                <a:lnTo>
                  <a:pt x="350" y="813"/>
                </a:lnTo>
                <a:lnTo>
                  <a:pt x="307" y="831"/>
                </a:lnTo>
                <a:lnTo>
                  <a:pt x="270" y="845"/>
                </a:lnTo>
                <a:lnTo>
                  <a:pt x="238" y="855"/>
                </a:lnTo>
                <a:lnTo>
                  <a:pt x="212" y="862"/>
                </a:lnTo>
                <a:lnTo>
                  <a:pt x="192" y="866"/>
                </a:lnTo>
                <a:lnTo>
                  <a:pt x="181" y="868"/>
                </a:lnTo>
                <a:lnTo>
                  <a:pt x="176" y="868"/>
                </a:lnTo>
                <a:lnTo>
                  <a:pt x="167" y="947"/>
                </a:lnTo>
                <a:lnTo>
                  <a:pt x="0" y="756"/>
                </a:lnTo>
                <a:close/>
              </a:path>
            </a:pathLst>
          </a:custGeom>
          <a:solidFill>
            <a:schemeClr val="folHlink"/>
          </a:solidFill>
          <a:ln w="0">
            <a:noFill/>
            <a:prstDash val="solid"/>
            <a:round/>
            <a:headEnd/>
            <a:tailEnd/>
          </a:ln>
          <a:effectLst>
            <a:outerShdw dist="107763" dir="2700000" algn="ctr" rotWithShape="0">
              <a:srgbClr val="080808">
                <a:alpha val="50000"/>
              </a:srgbClr>
            </a:outerShdw>
          </a:effectLst>
        </p:spPr>
        <p:txBody>
          <a:bodyPr/>
          <a:lstStyle/>
          <a:p>
            <a:endParaRPr lang="ru-RU"/>
          </a:p>
        </p:txBody>
      </p:sp>
      <p:pic>
        <p:nvPicPr>
          <p:cNvPr id="14" name="Рисунок 13" descr="compass-3153019_128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84168" y="2348880"/>
            <a:ext cx="2915816" cy="2186862"/>
          </a:xfrm>
          <a:prstGeom prst="rect">
            <a:avLst/>
          </a:prstGeom>
        </p:spPr>
      </p:pic>
      <p:pic>
        <p:nvPicPr>
          <p:cNvPr id="10" name="Picture 2" descr="C:\Users\ymedvedeva\Desktop\Медведева\ПРЕЗЕНТАЦИИ\ЛОГОТИПЫ\SZDSH_CMYK - копия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7" y="6093296"/>
            <a:ext cx="1656184" cy="468881"/>
          </a:xfrm>
          <a:prstGeom prst="rect">
            <a:avLst/>
          </a:prstGeom>
          <a:noFill/>
        </p:spPr>
      </p:pic>
      <p:pic>
        <p:nvPicPr>
          <p:cNvPr id="13" name="Picture 3" descr="C:\Users\ymedvedeva\Desktop\Медведева\ПРЕЗЕНТАЦИИ\ЛОГОТИПЫ\Action+MCFR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5805264"/>
            <a:ext cx="1656184" cy="231861"/>
          </a:xfrm>
          <a:prstGeom prst="rect">
            <a:avLst/>
          </a:prstGeom>
          <a:noFill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2574" t="39735" r="20962" b="40942"/>
          <a:stretch/>
        </p:blipFill>
        <p:spPr bwMode="auto">
          <a:xfrm>
            <a:off x="2079688" y="4456864"/>
            <a:ext cx="5492408" cy="1636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973796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1979712" y="0"/>
            <a:ext cx="7164288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white">
          <a:xfrm>
            <a:off x="1356491" y="5223098"/>
            <a:ext cx="2226828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EFEFE"/>
                </a:solidFill>
              </a:rPr>
              <a:t>Название графика</a:t>
            </a:r>
            <a:endParaRPr lang="en-US" sz="2000" b="1" dirty="0">
              <a:solidFill>
                <a:srgbClr val="FEFEFE"/>
              </a:solidFill>
            </a:endParaRPr>
          </a:p>
        </p:txBody>
      </p:sp>
      <p:pic>
        <p:nvPicPr>
          <p:cNvPr id="16" name="Рисунок 15" descr="maps-clipart-map-compass-675489-5775167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5576" y="3392975"/>
            <a:ext cx="2664296" cy="2230233"/>
          </a:xfrm>
          <a:prstGeom prst="rect">
            <a:avLst/>
          </a:prstGeom>
        </p:spPr>
      </p:pic>
      <p:pic>
        <p:nvPicPr>
          <p:cNvPr id="11" name="Picture 2" descr="C:\Users\ymedvedeva\Desktop\Медведева\ПРЕЗЕНТАЦИИ\ЛОГОТИПЫ\SZDSH_CMYK - копия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1" y="5949280"/>
            <a:ext cx="1656184" cy="468881"/>
          </a:xfrm>
          <a:prstGeom prst="rect">
            <a:avLst/>
          </a:prstGeom>
          <a:noFill/>
        </p:spPr>
      </p:pic>
      <p:pic>
        <p:nvPicPr>
          <p:cNvPr id="12" name="Picture 3" descr="C:\Users\ymedvedeva\Desktop\Медведева\ПРЕЗЕНТАЦИИ\ЛОГОТИПЫ\Action+MCFR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9632" y="5661248"/>
            <a:ext cx="1656184" cy="231861"/>
          </a:xfrm>
          <a:prstGeom prst="rect">
            <a:avLst/>
          </a:prstGeom>
          <a:noFill/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25110759"/>
              </p:ext>
            </p:extLst>
          </p:nvPr>
        </p:nvGraphicFramePr>
        <p:xfrm>
          <a:off x="3882506" y="265752"/>
          <a:ext cx="5009974" cy="63603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04987"/>
                <a:gridCol w="2504987"/>
              </a:tblGrid>
              <a:tr h="426944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2020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10-11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5-6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18-21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9-12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(был 1 ответ)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(</a:t>
                      </a:r>
                      <a:r>
                        <a:rPr lang="ru-RU" sz="1800" b="1" baseline="0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теперь</a:t>
                      </a:r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 ответа)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28, 29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16, 17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 (был 1 ответ )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 (теперь 2 ответа)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8,</a:t>
                      </a:r>
                      <a:r>
                        <a:rPr lang="ru-RU" sz="1800" b="1" baseline="0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22, 23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(был</a:t>
                      </a:r>
                      <a:r>
                        <a:rPr lang="ru-RU" sz="1800" b="1" baseline="0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1 ответ</a:t>
                      </a:r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 (теперь 2 ответа)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 (теперь 2 ответа)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15,22, 23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27, 28, 29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141582" y="734278"/>
            <a:ext cx="3676263" cy="28007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660066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Как поменяли</a:t>
            </a:r>
          </a:p>
          <a:p>
            <a:pPr algn="ctr"/>
            <a:r>
              <a:rPr lang="ru-RU" sz="44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660066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н</a:t>
            </a:r>
            <a:r>
              <a:rPr lang="ru-RU" sz="4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660066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умерацию </a:t>
            </a:r>
          </a:p>
          <a:p>
            <a:pPr algn="ctr"/>
            <a:r>
              <a:rPr lang="ru-RU" sz="4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660066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в заданиях</a:t>
            </a:r>
          </a:p>
          <a:p>
            <a:pPr algn="ctr"/>
            <a:r>
              <a:rPr lang="ru-RU" sz="4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660066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ОГЭ-2020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xmlns="" val="973796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673</TotalTime>
  <Words>294</Words>
  <Application>Microsoft Office PowerPoint</Application>
  <PresentationFormat>Экран (4:3)</PresentationFormat>
  <Paragraphs>147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Calibri</vt:lpstr>
      <vt:lpstr>Times New Roman</vt:lpstr>
      <vt:lpstr>Тема Office</vt:lpstr>
      <vt:lpstr>Специальное оформление</vt:lpstr>
      <vt:lpstr>ОГЭ-2020  по географии</vt:lpstr>
      <vt:lpstr>Что будет в новой модели КИМ</vt:lpstr>
      <vt:lpstr>Количество заданий  и баллы</vt:lpstr>
      <vt:lpstr>Разделы предмета</vt:lpstr>
      <vt:lpstr>Первичный балл</vt:lpstr>
      <vt:lpstr>Слайд 6</vt:lpstr>
      <vt:lpstr>Слайд 7</vt:lpstr>
      <vt:lpstr>Задание № 2  в другой форме</vt:lpstr>
      <vt:lpstr>Слайд 9</vt:lpstr>
      <vt:lpstr>Слайд 10</vt:lpstr>
      <vt:lpstr>ОГЭ-2020  по географии</vt:lpstr>
      <vt:lpstr>Слайд 12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 презентации</dc:title>
  <dc:creator>Павел</dc:creator>
  <cp:lastModifiedBy>ymedvedeva</cp:lastModifiedBy>
  <cp:revision>67</cp:revision>
  <dcterms:created xsi:type="dcterms:W3CDTF">2009-01-08T12:15:48Z</dcterms:created>
  <dcterms:modified xsi:type="dcterms:W3CDTF">2019-08-29T15:11:56Z</dcterms:modified>
</cp:coreProperties>
</file>