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86" r:id="rId3"/>
    <p:sldId id="287" r:id="rId4"/>
    <p:sldId id="258" r:id="rId5"/>
    <p:sldId id="288" r:id="rId6"/>
    <p:sldId id="312" r:id="rId7"/>
    <p:sldId id="319" r:id="rId8"/>
    <p:sldId id="310" r:id="rId9"/>
    <p:sldId id="306" r:id="rId10"/>
    <p:sldId id="294" r:id="rId11"/>
    <p:sldId id="295" r:id="rId12"/>
    <p:sldId id="296" r:id="rId13"/>
    <p:sldId id="297" r:id="rId14"/>
    <p:sldId id="298" r:id="rId15"/>
    <p:sldId id="308" r:id="rId16"/>
    <p:sldId id="309" r:id="rId17"/>
    <p:sldId id="317" r:id="rId18"/>
    <p:sldId id="313" r:id="rId19"/>
    <p:sldId id="314" r:id="rId20"/>
    <p:sldId id="315" r:id="rId21"/>
    <p:sldId id="316" r:id="rId22"/>
    <p:sldId id="30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D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0424" autoAdjust="0"/>
  </p:normalViewPr>
  <p:slideViewPr>
    <p:cSldViewPr>
      <p:cViewPr>
        <p:scale>
          <a:sx n="100" d="100"/>
          <a:sy n="100" d="100"/>
        </p:scale>
        <p:origin x="-46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6D0803-1C51-429E-ACC8-014A7312C2F9}" type="datetimeFigureOut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F4E3AB-CF7B-42E0-9A46-55BEE1D33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4849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E8AF20-780F-4F66-9327-D585CE04ED3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55AD7-6801-4EAD-8C6F-4D900DCAEB05}" type="datetimeFigureOut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F373-D761-4BB8-BAE6-4FABA4E80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747F-15FF-4529-BD8F-3656E5A53FA5}" type="datetimeFigureOut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F7FF-B701-4EDD-B300-6B5BEEBC5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775FC-C5B2-4933-8C34-03EC68983F24}" type="datetimeFigureOut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D729-360A-4C33-BBDC-5DD2349FC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1ECB-04A4-4946-B942-5F1E944E8A6B}" type="datetimeFigureOut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492D-3610-4931-8BDF-CF2C032A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07B6-1892-469B-9DD9-3ECD8E66BAEF}" type="datetimeFigureOut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69526-3D8F-4765-9A8B-90A958063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0EAA-1538-43E1-83A2-C513A4E25E97}" type="datetimeFigureOut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6149-2177-4FD9-B0F2-B208E2C14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D2EB4-0423-4681-9AA8-1B75EA85CD03}" type="datetimeFigureOut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03A4-D7F9-4592-9C18-AB9E1D6D4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63CC7-33C2-40E7-830F-45511E5F25C3}" type="datetimeFigureOut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C5E5-FB68-483F-ACB3-3703C21B9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BBA2F-6686-4903-B5F3-F19DFC19C8B0}" type="datetimeFigureOut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9DD89-DE62-4889-A76D-EEC174ECF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8209-AAB2-4007-9CE6-01B5E6692712}" type="datetimeFigureOut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E1394-914E-4814-8FB6-AEA6A69F6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C9C04-F517-42C6-B6EC-850A94698662}" type="datetimeFigureOut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69AC-4911-46CE-A9FA-D71C9AC9B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B6758-90D9-45B9-98B4-2847FA70F9D7}" type="datetimeFigureOut">
              <a:rPr lang="ru-RU"/>
              <a:pPr>
                <a:defRPr/>
              </a:pPr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03EE43-2967-48C8-BA24-72E0FC354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" TargetMode="External"/><Relationship Id="rId2" Type="http://schemas.openxmlformats.org/officeDocument/2006/relationships/hyperlink" Target="http://gia.edunord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gia.edu.ru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5"/>
            <a:ext cx="7858180" cy="585791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ПРОВЕДЕНИЯ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ГОСУДАРСТВЕННОЙ ИТОГОВОЙ АТТЕСТАЦИИ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ПРОГРАММАМ ОСНОВНОГО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ОБЩЕГО ОБРАЗОВАНИЯ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2017 ГОДУ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7164388" y="5876925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>
              <a:latin typeface="Calibri" pitchFamily="34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153988"/>
            <a:ext cx="159702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КАКОВЫ ПРАВИЛА ПРОВЕДЕНИЯ ГИА?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42928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Экзамены проводятся в ППЭ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 входа в ППЭ выделяется место для личных вещей обучающихся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ППЭ присутствуют: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 и организаторы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уполномоченный государственной экзаменационной комиссии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технический специалист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директор школы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сотрудник полиции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мед. работник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необходимые специалисты для проведения ГИА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общественные наблюдатели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сопровождающие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 ВРЕМЯ ЭКЗАМЕНА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15370" cy="5072098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рабочем столе обучающегося, помимо экзаменационных материалов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НАХОДЯТСЯ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ручка;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документ, удостоверяющий личность;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обучения и воспитания.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ЗАПРЕЩАЕТСЯ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иметь при себе: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связи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электронно-вычислительную технику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фото- и видеоаппаратуру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справочные материалы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письменные заметки и иные средства хранения и передачи информации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8266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осуществляется проверка и оценивание экзаменационных работ?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Записи в черновиках не проверяются.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Экзаменационные работы проверяются 2 экспертами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Обработка и проверка экзаменационных работ занимает не более 10 дней.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Утверждение результатов ГИА осуществляется в течение 1 рабочего дня с момента получения результатов проверки экзаменационных работ.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8266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осуществляется проверка и оценивание экзаменационных работ?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15370" cy="5072098"/>
          </a:xfrm>
        </p:spPr>
        <p:txBody>
          <a:bodyPr/>
          <a:lstStyle/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Ознакомление обучающихся с полученными результатами ГИА по учебному предмету осуществляется не позднее 3 дней со дня их утверждения ГЭК.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ГИА признаются удовлетворительными в случае, если обучающийся по всем 4-м учебным предметам набрал минимальное количество баллов.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Обучающимся, не прошедшим ГИА или получившим на ГИА неудовлетворительные результаты более чем по двум предметам, либо получившим повторно неудовлетворительный результат  по одному из этих предметов на ГИА  в дополнительные сроки, предоставляется право пройти ГИА по соответствующим учебным предметам не ранее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 сентября текущего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 порядок подачи апелляции?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7"/>
          <p:cNvGrpSpPr>
            <a:grpSpLocks noGrp="1"/>
          </p:cNvGrpSpPr>
          <p:nvPr/>
        </p:nvGrpSpPr>
        <p:grpSpPr bwMode="auto">
          <a:xfrm>
            <a:off x="642910" y="571480"/>
            <a:ext cx="8197519" cy="5764495"/>
            <a:chOff x="1440160" y="1764950"/>
            <a:chExt cx="7261817" cy="3738293"/>
          </a:xfrm>
        </p:grpSpPr>
        <p:sp>
          <p:nvSpPr>
            <p:cNvPr id="6" name="Стрелка вниз 5"/>
            <p:cNvSpPr/>
            <p:nvPr/>
          </p:nvSpPr>
          <p:spPr>
            <a:xfrm>
              <a:off x="2533396" y="1764950"/>
              <a:ext cx="995127" cy="17105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376292" y="1768495"/>
              <a:ext cx="1086002" cy="224531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47333" y="1993025"/>
              <a:ext cx="3654644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 НЕСОГЛАСИИ С ВЫСТАВЛЕННЫМИ БАЛЛАМИ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47333" y="2449176"/>
              <a:ext cx="3607173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В ТЕЧЕНИЕ 2 РАБОЧИХ ДНЕЙ СО ДНЯ ОБЪЯВЛЕНИЯ РЕЗУЛЬТАТОВ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440160" y="1993025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 НАРУШЕНИИ ПОРЯДКА ПРОВЕДЕНИЯ ГИА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110617" y="3190420"/>
              <a:ext cx="3480607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ДИРЕКТОР ШКОЛЫ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03444" y="2449176"/>
              <a:ext cx="3290755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В ДЕНЬ ПРОВЕДЕНИЯ ЭКЗАМЕНА, НЕ ПОКИДАЯ ППЭ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173901" y="4558871"/>
              <a:ext cx="3480606" cy="91230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РЕШЕНИЯ: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ОТКЛОНЕНИЕ АППЕЛЯЦИИ И СОХРАНЕНИЕ БАЛЛОВ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УОВЛЕТВОРЕНИЕ АПЕЛЛЯЦИИ И ВЫСТАВЛЕНИЕ ДРУГИХ БАЛЛОВ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110617" y="3874645"/>
              <a:ext cx="3480606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КОНФЛИКТНАЯ КОМИССИЯ В ТЕЧЕНИЕ 4 РАБОЧИХ ДНЕЙ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503444" y="3154784"/>
              <a:ext cx="3290755" cy="324294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ЧЛЕН ГЭК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503444" y="3664388"/>
              <a:ext cx="3227471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КОНФЛИКТНАЯ КОМИССИЯ В ТЕЧЕНИЕ 2 РАБОЧИХ ДНЕЙ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440160" y="4220321"/>
              <a:ext cx="3290755" cy="1282922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РЕШЕНИЯ: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УДОВЛЕТВОРЕНИЕ И АНУЛИРОВАНИЕ РЕЗУЛЬТАТОВ, ВОЗМОЖНОСТЬ СДАЧИ ЭКЗАМЕНА В ДРУГОЙ ДЕНЬ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ОТКЛОНЕНИЕ АППЕЛЯЦИИ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экзаменов в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285862"/>
          <a:ext cx="7358114" cy="498998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424073"/>
                <a:gridCol w="3934041"/>
              </a:tblGrid>
              <a:tr h="4754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экзамена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235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Английский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116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 и ИКТ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Иностранный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 мин письменная часть  + 15 мин раздел «Говорение»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072494" cy="428629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Шкала перевода балла в отметку 2017 год</a:t>
            </a:r>
          </a:p>
        </p:txBody>
      </p:sp>
      <p:sp>
        <p:nvSpPr>
          <p:cNvPr id="16414" name="Прямоугольник 7"/>
          <p:cNvSpPr>
            <a:spLocks noChangeArrowheads="1"/>
          </p:cNvSpPr>
          <p:nvPr/>
        </p:nvSpPr>
        <p:spPr bwMode="auto">
          <a:xfrm>
            <a:off x="2857488" y="571480"/>
            <a:ext cx="3902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ФЕДЕРАЛЬНОМ УРОВНЕ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857233"/>
          <a:ext cx="8215370" cy="59395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10462"/>
                <a:gridCol w="909545"/>
                <a:gridCol w="844187"/>
                <a:gridCol w="1203814"/>
                <a:gridCol w="1225099"/>
                <a:gridCol w="2522263"/>
              </a:tblGrid>
              <a:tr h="6707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при отборе в профильные классы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(минимальный балл)</a:t>
                      </a:r>
                    </a:p>
                  </a:txBody>
                  <a:tcPr marL="35537" marR="35537" marT="0" marB="0" anchor="ctr" horzOverflow="overflow"/>
                </a:tc>
              </a:tr>
              <a:tr h="12435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усский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25-33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(д.б. 4 балла за грамотность)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34-39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(д.б. 6 баллов за грамотность)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атематика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22-32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18-19</a:t>
                      </a:r>
                    </a:p>
                  </a:txBody>
                  <a:tcPr marL="35537" marR="35537" marT="0" marB="0" anchor="ctr" horzOverflow="overflow"/>
                </a:tc>
              </a:tr>
              <a:tr h="495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34-39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31-40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27-34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7-13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14-18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19-23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5537" marR="35537" marT="0" marB="0" anchor="ctr" horzOverflow="overflow"/>
                </a:tc>
              </a:tr>
              <a:tr h="514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0-28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29-45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46-58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59-70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27-32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13-25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26-36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37-46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35537" marR="35537" marT="0" marB="0" anchor="ctr" horzOverflow="overflow"/>
                </a:tc>
              </a:tr>
              <a:tr h="495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и ИКТ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5-11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13-23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24-34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35-44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35537" marR="35537" marT="0" marB="0" anchor="ctr" horzOverflow="overflow"/>
                </a:tc>
              </a:tr>
              <a:tr h="72015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ВНИМАНИЕ!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Результаты экзаменов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могут быть использованы при приёме обучающихся в профильные классы средней школы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Особенность ГИА - 2017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altLang="ru-RU" sz="6600" b="1" smtClean="0">
                <a:solidFill>
                  <a:schemeClr val="accent1"/>
                </a:solidFill>
              </a:rPr>
              <a:t>Влияние результата экзамена на аттестат.</a:t>
            </a:r>
          </a:p>
        </p:txBody>
      </p:sp>
      <p:pic>
        <p:nvPicPr>
          <p:cNvPr id="4" name="Содержимое 4" descr="vK04PqNjml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95" y="4797152"/>
            <a:ext cx="2209822" cy="1988840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82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маршруты выпускников 9 классов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8275"/>
            <a:ext cx="2057400" cy="365125"/>
          </a:xfrm>
        </p:spPr>
        <p:txBody>
          <a:bodyPr/>
          <a:lstStyle/>
          <a:p>
            <a:fld id="{91CD1E93-BD63-4401-8AC6-9C4870D178D0}" type="slidenum">
              <a:rPr lang="ru-RU"/>
              <a:pPr/>
              <a:t>18</a:t>
            </a:fld>
            <a:endParaRPr lang="ru-RU"/>
          </a:p>
        </p:txBody>
      </p:sp>
      <p:sp>
        <p:nvSpPr>
          <p:cNvPr id="23556" name="Прямоугольник 1"/>
          <p:cNvSpPr>
            <a:spLocks noChangeArrowheads="1"/>
          </p:cNvSpPr>
          <p:nvPr/>
        </p:nvSpPr>
        <p:spPr bwMode="auto">
          <a:xfrm>
            <a:off x="2492375" y="746125"/>
            <a:ext cx="85407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>
                <a:latin typeface="Arial" charset="0"/>
              </a:rPr>
              <a:t>ГИА-9</a:t>
            </a:r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4000" y="1579563"/>
            <a:ext cx="1935163" cy="43497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ru-RU" altLang="ru-RU" sz="1000" b="1" smtClean="0">
                <a:latin typeface="Arial" panose="020B0604020202020204" pitchFamily="34" charset="0"/>
              </a:rPr>
              <a:t>Успешное прохождение ГИА в основной период</a:t>
            </a:r>
            <a:endParaRPr lang="ru-RU" altLang="ru-RU" sz="1000" smtClean="0"/>
          </a:p>
        </p:txBody>
      </p:sp>
      <p:sp>
        <p:nvSpPr>
          <p:cNvPr id="23558" name="Прямоугольник 5"/>
          <p:cNvSpPr>
            <a:spLocks noChangeArrowheads="1"/>
          </p:cNvSpPr>
          <p:nvPr/>
        </p:nvSpPr>
        <p:spPr bwMode="auto">
          <a:xfrm>
            <a:off x="3575050" y="1579563"/>
            <a:ext cx="2357438" cy="4460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</a:pPr>
            <a:r>
              <a:rPr lang="ru-RU" altLang="ru-RU" sz="1000" b="1">
                <a:latin typeface="Arial" charset="0"/>
              </a:rPr>
              <a:t>Неуспешное прохождение </a:t>
            </a:r>
            <a:br>
              <a:rPr lang="ru-RU" altLang="ru-RU" sz="1000" b="1">
                <a:latin typeface="Arial" charset="0"/>
              </a:rPr>
            </a:br>
            <a:r>
              <a:rPr lang="ru-RU" altLang="ru-RU" sz="1000" b="1">
                <a:latin typeface="Arial" charset="0"/>
              </a:rPr>
              <a:t>ГИА в основной период</a:t>
            </a:r>
            <a:endParaRPr lang="ru-RU" altLang="ru-RU" sz="1000"/>
          </a:p>
        </p:txBody>
      </p:sp>
      <p:sp>
        <p:nvSpPr>
          <p:cNvPr id="7" name="Прямоугольник 6"/>
          <p:cNvSpPr/>
          <p:nvPr/>
        </p:nvSpPr>
        <p:spPr>
          <a:xfrm>
            <a:off x="254000" y="2147888"/>
            <a:ext cx="1935163" cy="2619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100" b="1" i="1" smtClean="0">
                <a:latin typeface="Arial" panose="020B0604020202020204" pitchFamily="34" charset="0"/>
              </a:rPr>
              <a:t>Получение аттестата</a:t>
            </a:r>
            <a:endParaRPr lang="ru-RU" altLang="ru-RU" sz="1100" b="1" smtClean="0"/>
          </a:p>
        </p:txBody>
      </p:sp>
      <p:sp>
        <p:nvSpPr>
          <p:cNvPr id="23560" name="Прямоугольник 7"/>
          <p:cNvSpPr>
            <a:spLocks noChangeArrowheads="1"/>
          </p:cNvSpPr>
          <p:nvPr/>
        </p:nvSpPr>
        <p:spPr bwMode="auto">
          <a:xfrm>
            <a:off x="3575050" y="2147888"/>
            <a:ext cx="2357438" cy="2619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100" i="1">
                <a:latin typeface="Arial" charset="0"/>
              </a:rPr>
              <a:t>Пересдача экзамена в сентябре</a:t>
            </a:r>
            <a:endParaRPr lang="ru-RU" altLang="ru-RU" sz="1100"/>
          </a:p>
        </p:txBody>
      </p:sp>
      <p:sp>
        <p:nvSpPr>
          <p:cNvPr id="23561" name="Прямоугольник 8"/>
          <p:cNvSpPr>
            <a:spLocks noChangeArrowheads="1"/>
          </p:cNvSpPr>
          <p:nvPr/>
        </p:nvSpPr>
        <p:spPr bwMode="auto">
          <a:xfrm>
            <a:off x="400050" y="2543175"/>
            <a:ext cx="1789113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100" b="1">
                <a:latin typeface="Arial" charset="0"/>
              </a:rPr>
              <a:t>Обучение в 10 классе школы</a:t>
            </a:r>
            <a:endParaRPr lang="ru-RU" altLang="ru-RU" sz="1100"/>
          </a:p>
        </p:txBody>
      </p:sp>
      <p:sp>
        <p:nvSpPr>
          <p:cNvPr id="23562" name="Прямоугольник 9"/>
          <p:cNvSpPr>
            <a:spLocks noChangeArrowheads="1"/>
          </p:cNvSpPr>
          <p:nvPr/>
        </p:nvSpPr>
        <p:spPr bwMode="auto">
          <a:xfrm>
            <a:off x="400050" y="3124200"/>
            <a:ext cx="1789113" cy="349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ru-RU" altLang="ru-RU" sz="1100" b="1">
                <a:latin typeface="Arial" charset="0"/>
              </a:rPr>
              <a:t>Обучение в учреждении СПО:</a:t>
            </a:r>
            <a:endParaRPr lang="ru-RU" altLang="ru-RU" sz="1100">
              <a:latin typeface="Calibri" pitchFamily="34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ru-RU" altLang="ru-RU" sz="1100">
                <a:latin typeface="Arial" charset="0"/>
              </a:rPr>
              <a:t>- по программе среднего профессионального образования</a:t>
            </a:r>
            <a:endParaRPr lang="ru-RU" altLang="ru-RU" sz="1100">
              <a:latin typeface="Calibri" pitchFamily="34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ru-RU" altLang="ru-RU" sz="1100" i="1">
                <a:latin typeface="Arial" charset="0"/>
              </a:rPr>
              <a:t>(с получением среднего общего образования или без получения);</a:t>
            </a:r>
            <a:endParaRPr lang="ru-RU" altLang="ru-RU" sz="1100">
              <a:latin typeface="Calibri" pitchFamily="34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ru-RU" altLang="ru-RU" sz="1100" i="1">
                <a:latin typeface="Arial" charset="0"/>
              </a:rPr>
              <a:t> </a:t>
            </a:r>
            <a:endParaRPr lang="ru-RU" altLang="ru-RU" sz="1100">
              <a:latin typeface="Calibri" pitchFamily="34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ru-RU" altLang="ru-RU" sz="1100">
                <a:latin typeface="Arial" charset="0"/>
              </a:rPr>
              <a:t>- по программам профессионального обучения;</a:t>
            </a:r>
            <a:endParaRPr lang="ru-RU" altLang="ru-RU" sz="1100">
              <a:latin typeface="Calibri" pitchFamily="34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ru-RU" altLang="ru-RU" sz="1100">
                <a:latin typeface="Arial" charset="0"/>
              </a:rPr>
              <a:t> </a:t>
            </a:r>
            <a:endParaRPr lang="ru-RU" altLang="ru-RU" sz="1100">
              <a:latin typeface="Calibri" pitchFamily="34" charset="0"/>
            </a:endParaRPr>
          </a:p>
          <a:p>
            <a:pPr eaLnBrk="1" hangingPunct="1"/>
            <a:r>
              <a:rPr lang="ru-RU" altLang="ru-RU" sz="1100">
                <a:latin typeface="Arial" charset="0"/>
              </a:rPr>
              <a:t>- по программам профессионального обучения и социальной адаптации</a:t>
            </a:r>
            <a:endParaRPr lang="ru-RU" altLang="ru-RU" sz="110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220788" y="1339850"/>
            <a:ext cx="35290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3556" idx="2"/>
          </p:cNvCxnSpPr>
          <p:nvPr/>
        </p:nvCxnSpPr>
        <p:spPr>
          <a:xfrm flipH="1">
            <a:off x="2919413" y="1114425"/>
            <a:ext cx="0" cy="225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1222375" y="1336675"/>
            <a:ext cx="0" cy="223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737100" y="1338263"/>
            <a:ext cx="0" cy="223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220788" y="2025650"/>
            <a:ext cx="0" cy="10795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746625" y="2025650"/>
            <a:ext cx="0" cy="107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61938" y="2398713"/>
            <a:ext cx="3175" cy="2681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23561" idx="1"/>
          </p:cNvCxnSpPr>
          <p:nvPr/>
        </p:nvCxnSpPr>
        <p:spPr>
          <a:xfrm flipH="1" flipV="1">
            <a:off x="250825" y="2759075"/>
            <a:ext cx="149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250825" y="5080000"/>
            <a:ext cx="149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519363" y="2665413"/>
            <a:ext cx="2235200" cy="261937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100" i="1" smtClean="0">
                <a:latin typeface="Arial" panose="020B0604020202020204" pitchFamily="34" charset="0"/>
              </a:rPr>
              <a:t>Успешное прохождение ГИА </a:t>
            </a:r>
          </a:p>
        </p:txBody>
      </p:sp>
      <p:sp>
        <p:nvSpPr>
          <p:cNvPr id="23573" name="Прямоугольник 25"/>
          <p:cNvSpPr>
            <a:spLocks noChangeArrowheads="1"/>
          </p:cNvSpPr>
          <p:nvPr/>
        </p:nvSpPr>
        <p:spPr bwMode="auto">
          <a:xfrm>
            <a:off x="4987925" y="2665413"/>
            <a:ext cx="2235200" cy="2619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100" i="1">
                <a:latin typeface="Arial" charset="0"/>
              </a:rPr>
              <a:t>Неуспешное прохождение ГИА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519363" y="3101975"/>
            <a:ext cx="2235200" cy="260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100" b="1" i="1" smtClean="0">
                <a:latin typeface="Arial" panose="020B0604020202020204" pitchFamily="34" charset="0"/>
              </a:rPr>
              <a:t>Получение аттестата</a:t>
            </a:r>
            <a:endParaRPr lang="ru-RU" altLang="ru-RU" sz="1100" b="1" smtClean="0"/>
          </a:p>
        </p:txBody>
      </p:sp>
      <p:sp>
        <p:nvSpPr>
          <p:cNvPr id="23575" name="Прямоугольник 27"/>
          <p:cNvSpPr>
            <a:spLocks noChangeArrowheads="1"/>
          </p:cNvSpPr>
          <p:nvPr/>
        </p:nvSpPr>
        <p:spPr bwMode="auto">
          <a:xfrm>
            <a:off x="4987925" y="3070225"/>
            <a:ext cx="2235200" cy="430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100" i="1">
                <a:latin typeface="Arial" charset="0"/>
              </a:rPr>
              <a:t>Подготовка к пересдаче </a:t>
            </a:r>
            <a:br>
              <a:rPr lang="ru-RU" altLang="ru-RU" sz="1100" i="1">
                <a:latin typeface="Arial" charset="0"/>
              </a:rPr>
            </a:br>
            <a:r>
              <a:rPr lang="ru-RU" altLang="ru-RU" sz="1100" i="1">
                <a:latin typeface="Arial" charset="0"/>
              </a:rPr>
              <a:t>в следующем году</a:t>
            </a:r>
            <a:endParaRPr lang="ru-RU" altLang="ru-RU" sz="1100"/>
          </a:p>
        </p:txBody>
      </p:sp>
      <p:sp>
        <p:nvSpPr>
          <p:cNvPr id="23576" name="Прямоугольник 28"/>
          <p:cNvSpPr>
            <a:spLocks noChangeArrowheads="1"/>
          </p:cNvSpPr>
          <p:nvPr/>
        </p:nvSpPr>
        <p:spPr bwMode="auto">
          <a:xfrm>
            <a:off x="2703513" y="3500438"/>
            <a:ext cx="2051050" cy="430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100" b="1">
                <a:latin typeface="Arial" charset="0"/>
              </a:rPr>
              <a:t>Обучение в 10 классе школы</a:t>
            </a:r>
            <a:endParaRPr lang="ru-RU" altLang="ru-RU" sz="1100"/>
          </a:p>
        </p:txBody>
      </p:sp>
      <p:sp>
        <p:nvSpPr>
          <p:cNvPr id="23577" name="Прямоугольник 29"/>
          <p:cNvSpPr>
            <a:spLocks noChangeArrowheads="1"/>
          </p:cNvSpPr>
          <p:nvPr/>
        </p:nvSpPr>
        <p:spPr bwMode="auto">
          <a:xfrm>
            <a:off x="2703513" y="4027488"/>
            <a:ext cx="2051050" cy="2446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ru-RU" altLang="ru-RU" sz="1100" b="1">
                <a:latin typeface="Arial" charset="0"/>
              </a:rPr>
              <a:t>Обучение в учреждении СПО (в случае дополнительного набора):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1000">
                <a:latin typeface="Arial" charset="0"/>
              </a:rPr>
              <a:t>- по программе среднего профессионального образования (с получением среднего общего образования или без получения);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1000">
                <a:latin typeface="Arial" charset="0"/>
              </a:rPr>
              <a:t>- по программам профессионального обучения;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1000">
                <a:latin typeface="Arial" charset="0"/>
              </a:rPr>
              <a:t>- по программам профессионального обучения и социальной адаптации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2519363" y="3348038"/>
            <a:ext cx="4762" cy="2089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2525713" y="3716338"/>
            <a:ext cx="149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2525713" y="5435600"/>
            <a:ext cx="149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575050" y="2543175"/>
            <a:ext cx="25193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4756150" y="2424113"/>
            <a:ext cx="0" cy="107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3578225" y="2547938"/>
            <a:ext cx="0" cy="1095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6092825" y="2540000"/>
            <a:ext cx="0" cy="107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579813" y="2944813"/>
            <a:ext cx="0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6097588" y="2932113"/>
            <a:ext cx="0" cy="107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7" name="Прямоугольник 34"/>
          <p:cNvSpPr>
            <a:spLocks noChangeArrowheads="1"/>
          </p:cNvSpPr>
          <p:nvPr/>
        </p:nvSpPr>
        <p:spPr bwMode="auto">
          <a:xfrm>
            <a:off x="5160963" y="3576638"/>
            <a:ext cx="2062162" cy="1154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ru-RU" altLang="ru-RU" sz="1000" b="1">
                <a:latin typeface="Arial" charset="0"/>
              </a:rPr>
              <a:t>Повторное обучение в 9 классе школы: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1000">
                <a:latin typeface="Arial" charset="0"/>
              </a:rPr>
              <a:t>- в массовом классе,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1000">
                <a:latin typeface="Arial" charset="0"/>
              </a:rPr>
              <a:t>- по индивидуальной программе, 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1000">
                <a:latin typeface="Arial" charset="0"/>
              </a:rPr>
              <a:t>- в УКП</a:t>
            </a:r>
          </a:p>
        </p:txBody>
      </p:sp>
      <p:sp>
        <p:nvSpPr>
          <p:cNvPr id="23588" name="Прямоугольник 41"/>
          <p:cNvSpPr>
            <a:spLocks noChangeArrowheads="1"/>
          </p:cNvSpPr>
          <p:nvPr/>
        </p:nvSpPr>
        <p:spPr bwMode="auto">
          <a:xfrm>
            <a:off x="5160963" y="4806950"/>
            <a:ext cx="2062162" cy="446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ru-RU" altLang="ru-RU" sz="1000" b="1">
                <a:latin typeface="Arial" charset="0"/>
              </a:rPr>
              <a:t>Обучение вне школы 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1000">
                <a:latin typeface="Arial" charset="0"/>
              </a:rPr>
              <a:t>(семейное, самообразование)</a:t>
            </a:r>
          </a:p>
        </p:txBody>
      </p:sp>
      <p:sp>
        <p:nvSpPr>
          <p:cNvPr id="23589" name="Прямоугольник 42"/>
          <p:cNvSpPr>
            <a:spLocks noChangeArrowheads="1"/>
          </p:cNvSpPr>
          <p:nvPr/>
        </p:nvSpPr>
        <p:spPr bwMode="auto">
          <a:xfrm>
            <a:off x="5160963" y="5337175"/>
            <a:ext cx="2062162" cy="1331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ru-RU" altLang="ru-RU" sz="1000" b="1">
                <a:latin typeface="Arial" charset="0"/>
              </a:rPr>
              <a:t>Обучение в учреждении СПО 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1000" b="1">
                <a:latin typeface="Arial" charset="0"/>
              </a:rPr>
              <a:t>(в случае наличия мест):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1000">
                <a:latin typeface="Arial" charset="0"/>
              </a:rPr>
              <a:t>- по программам профессионального обучения;</a:t>
            </a:r>
          </a:p>
          <a:p>
            <a:pPr eaLnBrk="1" hangingPunct="1">
              <a:lnSpc>
                <a:spcPct val="115000"/>
              </a:lnSpc>
            </a:pPr>
            <a:r>
              <a:rPr lang="ru-RU" altLang="ru-RU" sz="1000">
                <a:latin typeface="Arial" charset="0"/>
              </a:rPr>
              <a:t>- по программам профессионального обучения и социальной адаптации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4983163" y="3500438"/>
            <a:ext cx="3175" cy="2447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5010150" y="4100513"/>
            <a:ext cx="1508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4992688" y="5019675"/>
            <a:ext cx="150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4983163" y="5937250"/>
            <a:ext cx="150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94" name="Прямоугольник 46"/>
          <p:cNvSpPr>
            <a:spLocks noChangeArrowheads="1"/>
          </p:cNvSpPr>
          <p:nvPr/>
        </p:nvSpPr>
        <p:spPr bwMode="auto">
          <a:xfrm>
            <a:off x="7373938" y="4449763"/>
            <a:ext cx="1770062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 eaLnBrk="1" hangingPunct="1">
              <a:lnSpc>
                <a:spcPct val="115000"/>
              </a:lnSpc>
            </a:pPr>
            <a:r>
              <a:rPr lang="ru-RU" altLang="ru-RU" sz="1000" b="1" i="1">
                <a:solidFill>
                  <a:srgbClr val="FF0000"/>
                </a:solidFill>
                <a:latin typeface="Arial" charset="0"/>
              </a:rPr>
              <a:t>Прохождение </a:t>
            </a:r>
            <a:br>
              <a:rPr lang="ru-RU" altLang="ru-RU" sz="1000" b="1" i="1">
                <a:solidFill>
                  <a:srgbClr val="FF0000"/>
                </a:solidFill>
                <a:latin typeface="Arial" charset="0"/>
              </a:rPr>
            </a:br>
            <a:r>
              <a:rPr lang="ru-RU" altLang="ru-RU" sz="1000" b="1" i="1">
                <a:solidFill>
                  <a:srgbClr val="FF0000"/>
                </a:solidFill>
                <a:latin typeface="Arial" charset="0"/>
              </a:rPr>
              <a:t>ГИА в 2017 году</a:t>
            </a:r>
            <a:endParaRPr lang="ru-RU" altLang="ru-RU" sz="1000">
              <a:solidFill>
                <a:srgbClr val="FF0000"/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115000"/>
              </a:lnSpc>
            </a:pPr>
            <a:r>
              <a:rPr lang="ru-RU" altLang="ru-RU" sz="1000" b="1" i="1">
                <a:solidFill>
                  <a:srgbClr val="FF0000"/>
                </a:solidFill>
                <a:latin typeface="Arial" charset="0"/>
              </a:rPr>
              <a:t>по обязательным предметам, </a:t>
            </a:r>
            <a:endParaRPr lang="ru-RU" altLang="ru-RU" sz="1000">
              <a:solidFill>
                <a:srgbClr val="FF0000"/>
              </a:solidFill>
              <a:latin typeface="Calibri" pitchFamily="34" charset="0"/>
            </a:endParaRPr>
          </a:p>
          <a:p>
            <a:pPr algn="ctr" eaLnBrk="1" hangingPunct="1"/>
            <a:r>
              <a:rPr lang="ru-RU" altLang="ru-RU" sz="1000" b="1" i="1">
                <a:solidFill>
                  <a:srgbClr val="FF0000"/>
                </a:solidFill>
                <a:latin typeface="Arial" charset="0"/>
              </a:rPr>
              <a:t>имеющим неудовлетворительный результат</a:t>
            </a:r>
            <a:endParaRPr lang="ru-RU" altLang="ru-RU" sz="1000">
              <a:solidFill>
                <a:srgbClr val="FF0000"/>
              </a:solidFill>
            </a:endParaRPr>
          </a:p>
        </p:txBody>
      </p:sp>
      <p:sp>
        <p:nvSpPr>
          <p:cNvPr id="49" name="Правая фигурная скобка 48"/>
          <p:cNvSpPr/>
          <p:nvPr/>
        </p:nvSpPr>
        <p:spPr>
          <a:xfrm>
            <a:off x="7259638" y="3627438"/>
            <a:ext cx="228600" cy="3041650"/>
          </a:xfrm>
          <a:prstGeom prst="rightBrace">
            <a:avLst>
              <a:gd name="adj1" fmla="val 9380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8275"/>
            <a:ext cx="2057400" cy="365125"/>
          </a:xfrm>
        </p:spPr>
        <p:txBody>
          <a:bodyPr/>
          <a:lstStyle/>
          <a:p>
            <a:fld id="{5ECF4609-783B-468F-BD0B-0ABABEFA0501}" type="slidenum">
              <a:rPr lang="ru-RU"/>
              <a:pPr/>
              <a:t>19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30550" y="223838"/>
            <a:ext cx="5837238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1. </a:t>
            </a:r>
            <a:r>
              <a:rPr lang="ru-RU" sz="1600" b="1" dirty="0">
                <a:latin typeface="+mj-lt"/>
                <a:cs typeface="Arial" panose="020B0604020202020204" pitchFamily="34" charset="0"/>
              </a:rPr>
              <a:t>Обучение в составе учеников 9 класса дневной школы.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ru-RU" sz="1600" b="1" dirty="0">
                <a:latin typeface="+mj-lt"/>
                <a:cs typeface="Arial" panose="020B0604020202020204" pitchFamily="34" charset="0"/>
              </a:rPr>
              <a:t>2. Трудоустройство и обучение в составе контингента школы по индивидуальному плану.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ru-RU" sz="1600" b="1" dirty="0">
                <a:latin typeface="+mj-lt"/>
                <a:cs typeface="Arial" panose="020B0604020202020204" pitchFamily="34" charset="0"/>
              </a:rPr>
              <a:t>3. Трудоустройство и обучение по очно-заочной (заочной) форме в вечерней школе или УКП.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ru-RU" sz="1600" b="1" dirty="0">
                <a:latin typeface="+mj-lt"/>
                <a:cs typeface="Arial" panose="020B0604020202020204" pitchFamily="34" charset="0"/>
              </a:rPr>
              <a:t>4. Обучение в ОУ СПО и получение основного общего образования по очно-заочной (заочной) форме в школе на основе договора между учреждениями (школа – СПО).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ru-RU" sz="1600" b="1" dirty="0">
                <a:latin typeface="+mj-lt"/>
                <a:cs typeface="Arial" panose="020B0604020202020204" pitchFamily="34" charset="0"/>
              </a:rPr>
              <a:t>5. Семейное образование с учётом выполнения утверждённого ДОН ТО совместно с прокуратурой алгоритма организации данной формы обучения.</a:t>
            </a:r>
          </a:p>
        </p:txBody>
      </p:sp>
      <p:sp>
        <p:nvSpPr>
          <p:cNvPr id="24580" name="Прямоугольник 6"/>
          <p:cNvSpPr>
            <a:spLocks noChangeArrowheads="1"/>
          </p:cNvSpPr>
          <p:nvPr/>
        </p:nvSpPr>
        <p:spPr bwMode="auto">
          <a:xfrm>
            <a:off x="395288" y="4292600"/>
            <a:ext cx="2587625" cy="2308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ru-RU" altLang="ru-RU" b="1">
                <a:solidFill>
                  <a:srgbClr val="9E3611"/>
                </a:solidFill>
              </a:rPr>
              <a:t>При любом формате организации обучения школа должна создать условия для ученика </a:t>
            </a:r>
          </a:p>
          <a:p>
            <a:pPr algn="r" eaLnBrk="1" hangingPunct="1"/>
            <a:r>
              <a:rPr lang="ru-RU" altLang="ru-RU" b="1" i="1">
                <a:solidFill>
                  <a:srgbClr val="9E3611"/>
                </a:solidFill>
              </a:rPr>
              <a:t>в части</a:t>
            </a:r>
            <a:r>
              <a:rPr lang="ru-RU" altLang="ru-RU" b="1">
                <a:solidFill>
                  <a:srgbClr val="666633"/>
                </a:solidFill>
              </a:rPr>
              <a:t>:</a:t>
            </a:r>
            <a:endParaRPr lang="ru-RU" altLang="ru-RU" sz="1400" i="1">
              <a:solidFill>
                <a:srgbClr val="666633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55938" y="3514725"/>
            <a:ext cx="5772150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ru-RU" sz="1600" dirty="0">
                <a:solidFill>
                  <a:srgbClr val="666633"/>
                </a:solidFill>
                <a:latin typeface="+mj-lt"/>
                <a:cs typeface="Arial" panose="020B0604020202020204" pitchFamily="34" charset="0"/>
              </a:rPr>
              <a:t>- </a:t>
            </a:r>
            <a:r>
              <a:rPr lang="ru-RU" sz="1600" b="1" dirty="0">
                <a:latin typeface="+mj-lt"/>
                <a:cs typeface="Arial" panose="020B0604020202020204" pitchFamily="34" charset="0"/>
              </a:rPr>
              <a:t>ликвидации пробелов и успешного прохождения промежуточной аттестации по предмету, за знание которого получен неудовлетворительный результат (включая участие в пробных экзаменах);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ru-RU" sz="1600" b="1" dirty="0">
                <a:latin typeface="+mj-lt"/>
                <a:cs typeface="Arial" panose="020B0604020202020204" pitchFamily="34" charset="0"/>
              </a:rPr>
              <a:t>- своевременного включения ученика в региональную базу данных для прохождения ГИА;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ru-RU" sz="1600" b="1" dirty="0">
                <a:latin typeface="+mj-lt"/>
                <a:cs typeface="Arial" panose="020B0604020202020204" pitchFamily="34" charset="0"/>
              </a:rPr>
              <a:t>- получения допуска к экзаменам;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ru-RU" sz="1600" b="1" dirty="0">
                <a:latin typeface="+mj-lt"/>
                <a:cs typeface="Arial" panose="020B0604020202020204" pitchFamily="34" charset="0"/>
              </a:rPr>
              <a:t>- консультационного сопровождения при подготовке к экзаменам;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ru-RU" sz="1600" b="1" dirty="0">
                <a:latin typeface="+mj-lt"/>
                <a:cs typeface="Arial" panose="020B0604020202020204" pitchFamily="34" charset="0"/>
              </a:rPr>
              <a:t>- информационно-разъяснительной работы по всем вопросам проведения ГИА.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63563" y="3514725"/>
            <a:ext cx="7961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3" name="Прямоугольник 9"/>
          <p:cNvSpPr>
            <a:spLocks noChangeArrowheads="1"/>
          </p:cNvSpPr>
          <p:nvPr/>
        </p:nvSpPr>
        <p:spPr bwMode="auto">
          <a:xfrm>
            <a:off x="395288" y="404813"/>
            <a:ext cx="2160587" cy="2554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2000" b="1"/>
              <a:t>Форматы организации повторного обучения выпускников 9 классов, не получивших аттестат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Ст. 59 Федерального закона «Об образовании в Российской Федерации» от 29.12.2012 № 273-ФЗ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ГИА допускается обучающийся, не имеющий академической задолженности и в полном объеме выполнивший учебный план по соответствующим образовательным программам.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Обучающиеся, не прошедшие ГИА или получившие на ГИА неудовлетворительные результаты, вправе пройти ГИА в сроки, определяемые порядком проведения ГИА по соответствующим образовательным программам 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п.11.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проведении ГИА используются контрольно-измерительные материалы, представляющие собой комплексы заданий стандартизированной формы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183563" cy="7143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Нормативно-правовая база:</a:t>
            </a:r>
            <a:endParaRPr lang="ru-RU" sz="2800" b="1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6627" name="Содержимое 2"/>
          <p:cNvSpPr txBox="1">
            <a:spLocks/>
          </p:cNvSpPr>
          <p:nvPr/>
        </p:nvSpPr>
        <p:spPr bwMode="auto">
          <a:xfrm>
            <a:off x="500063" y="1000125"/>
            <a:ext cx="8183562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ru-RU" altLang="ru-RU"/>
          </a:p>
        </p:txBody>
      </p:sp>
      <p:sp>
        <p:nvSpPr>
          <p:cNvPr id="26628" name="Содержимое 2"/>
          <p:cNvSpPr txBox="1">
            <a:spLocks/>
          </p:cNvSpPr>
          <p:nvPr/>
        </p:nvSpPr>
        <p:spPr bwMode="auto">
          <a:xfrm>
            <a:off x="500063" y="1285875"/>
            <a:ext cx="8183562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ru-RU" altLang="ru-RU"/>
              <a:t>Федеральный закон от 29.12.2012 N 273-ФЗ "Об образовании в Российской Федерации«, </a:t>
            </a:r>
            <a:r>
              <a:rPr lang="ru-RU" altLang="ru-RU" b="1"/>
              <a:t>статьи 59-60</a:t>
            </a:r>
            <a:r>
              <a:rPr lang="ru-RU" altLang="ru-RU"/>
              <a:t>. </a:t>
            </a:r>
          </a:p>
          <a:p>
            <a:pPr marL="342900" indent="-342900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endParaRPr lang="ru-RU" altLang="ru-RU"/>
          </a:p>
          <a:p>
            <a:pPr marL="342900" indent="-342900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ru-RU" altLang="ru-RU"/>
              <a:t>Порядок проведения государственной итоговой аттестации по образовательным программам </a:t>
            </a:r>
            <a:r>
              <a:rPr lang="ru-RU" altLang="ru-RU" u="sng"/>
              <a:t>основного</a:t>
            </a:r>
            <a:r>
              <a:rPr lang="ru-RU" altLang="ru-RU"/>
              <a:t> общего образования. Утв. приказом Минобрнауки России </a:t>
            </a:r>
            <a:r>
              <a:rPr lang="ru-RU" altLang="ru-RU" b="1"/>
              <a:t>№ 1394 от 25.12.2013</a:t>
            </a:r>
            <a:r>
              <a:rPr lang="ru-RU" altLang="ru-RU"/>
              <a:t>. Последние изменения </a:t>
            </a:r>
            <a:r>
              <a:rPr lang="ru-RU" altLang="ru-RU" i="1" u="sng"/>
              <a:t>от 01.09.2016 года</a:t>
            </a:r>
          </a:p>
          <a:p>
            <a:pPr marL="342900" indent="-342900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endParaRPr lang="ru-RU" altLang="ru-RU"/>
          </a:p>
          <a:p>
            <a:pPr marL="342900" indent="-342900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ru-RU" altLang="ru-RU"/>
              <a:t>письмо Рособрнадзора </a:t>
            </a:r>
            <a:r>
              <a:rPr lang="ru-RU" altLang="ru-RU" u="sng"/>
              <a:t>от 25.12.15 № 01-311/10-01 </a:t>
            </a:r>
            <a:r>
              <a:rPr lang="ru-RU" altLang="ru-RU"/>
              <a:t>«О направлении методических документов ГИА-9 и ГИА-11 2016 года». (</a:t>
            </a:r>
            <a:r>
              <a:rPr lang="ru-RU" altLang="ru-RU" b="1"/>
              <a:t>Приложение-15 </a:t>
            </a:r>
            <a:r>
              <a:rPr lang="ru-RU" altLang="ru-RU"/>
              <a:t>– всё, что касается ГВЭ, </a:t>
            </a:r>
            <a:r>
              <a:rPr lang="ru-RU" altLang="ru-RU" b="1"/>
              <a:t>Приложение-14</a:t>
            </a:r>
            <a:r>
              <a:rPr lang="ru-RU" altLang="ru-RU"/>
              <a:t> – организация ОГЭ)</a:t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183563" cy="7143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Интернет-ресурсы в помощь:</a:t>
            </a:r>
            <a:endParaRPr lang="ru-RU" sz="2800" b="1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5603" name="Содержимое 2"/>
          <p:cNvSpPr txBox="1">
            <a:spLocks/>
          </p:cNvSpPr>
          <p:nvPr/>
        </p:nvSpPr>
        <p:spPr bwMode="auto">
          <a:xfrm>
            <a:off x="500063" y="1000125"/>
            <a:ext cx="8183562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ru-RU" alt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63" y="1000125"/>
            <a:ext cx="8183562" cy="528637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65176" indent="-265176" eaLnBrk="1" fontAlgn="auto" hangingPunct="1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dirty="0">
                <a:latin typeface="+mn-lt"/>
                <a:cs typeface="+mn-cs"/>
              </a:rPr>
              <a:t>Подробная информация на сайтах:</a:t>
            </a:r>
          </a:p>
          <a:p>
            <a:pPr marL="265176" indent="-265176" eaLnBrk="1" fontAlgn="auto" hangingPunct="1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ru-RU" b="1" dirty="0">
              <a:latin typeface="+mn-lt"/>
              <a:cs typeface="+mn-cs"/>
            </a:endParaRPr>
          </a:p>
          <a:p>
            <a:pPr marL="342900" indent="-342900" eaLnBrk="1" fontAlgn="auto" hangingPunct="1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AutoNum type="arabicPeriod"/>
              <a:defRPr/>
            </a:pPr>
            <a:r>
              <a:rPr lang="ru-RU" i="1" dirty="0">
                <a:latin typeface="+mn-lt"/>
                <a:cs typeface="+mn-cs"/>
              </a:rPr>
              <a:t>Официальный сайт информационной поддержки ГИА в Мурманской области</a:t>
            </a: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sz="2400" b="1" u="sng" dirty="0">
                <a:latin typeface="+mn-lt"/>
                <a:cs typeface="+mn-cs"/>
                <a:hlinkClick r:id="rId2"/>
              </a:rPr>
              <a:t>http://gia.edunord.ru</a:t>
            </a: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На сайте: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- размещается полная нормативная база документов по ГИА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- расписание экзаменов 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- результаты ГИА</a:t>
            </a:r>
            <a:br>
              <a:rPr lang="ru-RU" dirty="0">
                <a:latin typeface="+mn-lt"/>
                <a:cs typeface="+mn-cs"/>
              </a:rPr>
            </a:br>
            <a:endParaRPr lang="ru-RU" dirty="0">
              <a:latin typeface="+mn-lt"/>
              <a:cs typeface="+mn-cs"/>
            </a:endParaRPr>
          </a:p>
          <a:p>
            <a:pPr marL="342900" indent="-342900" eaLnBrk="1" fontAlgn="auto" hangingPunct="1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AutoNum type="arabicPeriod"/>
              <a:defRPr/>
            </a:pPr>
            <a:r>
              <a:rPr lang="ru-RU" i="1" dirty="0">
                <a:latin typeface="+mn-lt"/>
                <a:cs typeface="+mn-cs"/>
              </a:rPr>
              <a:t>Федеральный институт педагогических измерений</a:t>
            </a: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sz="2400" b="1" u="sng" dirty="0">
                <a:latin typeface="+mn-lt"/>
                <a:cs typeface="+mn-cs"/>
                <a:hlinkClick r:id="rId3"/>
              </a:rPr>
              <a:t>http://fipi.ru/</a:t>
            </a: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На сайте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- размещается методические рекомендации проведения экзаменов,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- опубликованы демонстрационные материалы ко всем экзаменам за 2005-2017 годы,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- создан открытый банк заданий ГИА-9 в оболочке, оптимизированной для мобильных устройств</a:t>
            </a:r>
            <a:endParaRPr lang="en-US" dirty="0">
              <a:latin typeface="+mn-lt"/>
              <a:cs typeface="+mn-cs"/>
            </a:endParaRPr>
          </a:p>
          <a:p>
            <a:pPr marL="342900" indent="-342900" eaLnBrk="1" fontAlgn="auto" hangingPunct="1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AutoNum type="arabicPeriod"/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eaLnBrk="1" fontAlgn="auto" hangingPunct="1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AutoNum type="arabicPeriod"/>
              <a:defRPr/>
            </a:pPr>
            <a:r>
              <a:rPr lang="ru-RU" i="1" dirty="0">
                <a:latin typeface="+mn-lt"/>
                <a:cs typeface="+mn-cs"/>
              </a:rPr>
              <a:t>Официальный информационный портал государственной итоговой аттестации</a:t>
            </a:r>
            <a:r>
              <a:rPr lang="en-US" i="1" dirty="0">
                <a:latin typeface="+mn-lt"/>
                <a:cs typeface="+mn-cs"/>
              </a:rPr>
              <a:t> </a:t>
            </a:r>
            <a:r>
              <a:rPr lang="en-US" dirty="0">
                <a:latin typeface="+mn-lt"/>
                <a:cs typeface="+mn-cs"/>
              </a:rPr>
              <a:t>    </a:t>
            </a:r>
            <a:r>
              <a:rPr lang="en-US" sz="2400" b="1" dirty="0">
                <a:latin typeface="+mn-lt"/>
                <a:cs typeface="+mn-cs"/>
                <a:hlinkClick r:id="rId4"/>
              </a:rPr>
              <a:t>http://gia.edu.ru</a:t>
            </a:r>
            <a:endParaRPr lang="en-US" sz="2400" b="1" dirty="0">
              <a:latin typeface="+mn-lt"/>
              <a:cs typeface="+mn-cs"/>
            </a:endParaRPr>
          </a:p>
          <a:p>
            <a:pPr marL="342900" indent="-342900" eaLnBrk="1" fontAlgn="auto" hangingPunct="1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dirty="0">
                <a:solidFill>
                  <a:srgbClr val="002060"/>
                </a:solidFill>
                <a:latin typeface="+mn-lt"/>
                <a:cs typeface="+mn-cs"/>
              </a:rPr>
              <a:t/>
            </a:r>
            <a:br>
              <a:rPr lang="ru-RU" dirty="0">
                <a:solidFill>
                  <a:srgbClr val="002060"/>
                </a:solidFill>
                <a:latin typeface="+mn-lt"/>
                <a:cs typeface="+mn-cs"/>
              </a:rPr>
            </a:br>
            <a:endParaRPr lang="ru-RU" dirty="0"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документ, регламентирующий ГИА-9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29618" cy="416877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Порядок проведения государственной итоговой аттестации по образовательным программам основного общего образования (утвержден приказом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№1394 от 25.12.2013 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 изменениями от 24.03.2016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305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86834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экзамены включает в себя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ГИА-9 в 2017 году?</a:t>
            </a:r>
          </a:p>
        </p:txBody>
      </p:sp>
      <p:grpSp>
        <p:nvGrpSpPr>
          <p:cNvPr id="36866" name="Группа 17"/>
          <p:cNvGrpSpPr>
            <a:grpSpLocks/>
          </p:cNvGrpSpPr>
          <p:nvPr/>
        </p:nvGrpSpPr>
        <p:grpSpPr bwMode="auto">
          <a:xfrm>
            <a:off x="900112" y="1142984"/>
            <a:ext cx="7386664" cy="5381641"/>
            <a:chOff x="1440160" y="1196752"/>
            <a:chExt cx="3419680" cy="5205164"/>
          </a:xfrm>
        </p:grpSpPr>
        <p:sp>
          <p:nvSpPr>
            <p:cNvPr id="5" name="Стрелка вниз 4"/>
            <p:cNvSpPr/>
            <p:nvPr/>
          </p:nvSpPr>
          <p:spPr>
            <a:xfrm>
              <a:off x="2842420" y="1680420"/>
              <a:ext cx="628377" cy="483668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40160" y="1196752"/>
              <a:ext cx="3419680" cy="423972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b="1" kern="0" dirty="0" smtClean="0">
                  <a:solidFill>
                    <a:srgbClr val="333399"/>
                  </a:solidFill>
                  <a:latin typeface="Cambria" panose="02040503050406030204" pitchFamily="18" charset="0"/>
                </a:rPr>
                <a:t>2016/17</a:t>
              </a:r>
              <a:endParaRPr lang="ru-RU" sz="2400" b="1" kern="0" dirty="0">
                <a:solidFill>
                  <a:srgbClr val="333399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40160" y="2182844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Обязательные предметы: 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562404" y="3578615"/>
              <a:ext cx="3098985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kern="0" dirty="0" smtClean="0">
                  <a:solidFill>
                    <a:srgbClr val="C00000"/>
                  </a:solidFill>
                  <a:latin typeface="Cambria" pitchFamily="18" charset="0"/>
                </a:rPr>
                <a:t> + 2 </a:t>
              </a:r>
              <a:r>
                <a:rPr lang="ru-RU" sz="2000" b="1" kern="0" dirty="0">
                  <a:solidFill>
                    <a:srgbClr val="C00000"/>
                  </a:solidFill>
                  <a:latin typeface="Cambria" pitchFamily="18" charset="0"/>
                </a:rPr>
                <a:t>предмета по выбору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>
                  <a:solidFill>
                    <a:srgbClr val="333399"/>
                  </a:solidFill>
                  <a:latin typeface="Cambria" pitchFamily="18" charset="0"/>
                </a:rPr>
                <a:t>(физика, химия, биология, история, география, информатика и ИКТ, иностранные языки, обществознание, литература</a:t>
              </a:r>
              <a:r>
                <a:rPr lang="ru-RU" kern="0" dirty="0" smtClean="0">
                  <a:solidFill>
                    <a:srgbClr val="333399"/>
                  </a:solidFill>
                  <a:latin typeface="Cambria" pitchFamily="18" charset="0"/>
                </a:rPr>
                <a:t>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i="1" u="sng" kern="0" dirty="0" smtClean="0">
                  <a:solidFill>
                    <a:srgbClr val="333399"/>
                  </a:solidFill>
                  <a:latin typeface="Cambria" pitchFamily="18" charset="0"/>
                </a:rPr>
                <a:t>Общее количество экзаменов  не должно превышать 4-х                           </a:t>
              </a:r>
              <a:endParaRPr lang="ru-RU" sz="1400" i="1" u="sng" kern="0" dirty="0">
                <a:solidFill>
                  <a:srgbClr val="333399"/>
                </a:solidFill>
                <a:latin typeface="Cambria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62404" y="2651276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русский язык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19522" y="3131423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математика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49704" y="5082365"/>
              <a:ext cx="3098985" cy="1319551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>
                  <a:solidFill>
                    <a:srgbClr val="C00000"/>
                  </a:solidFill>
                  <a:latin typeface="Cambria" pitchFamily="18" charset="0"/>
                </a:rPr>
                <a:t>Аттестат = успешные результаты ГИА по </a:t>
              </a:r>
              <a:r>
                <a:rPr lang="ru-RU" sz="1600" b="1" kern="0" dirty="0" smtClean="0">
                  <a:solidFill>
                    <a:srgbClr val="C00000"/>
                  </a:solidFill>
                  <a:latin typeface="Cambria" pitchFamily="18" charset="0"/>
                </a:rPr>
                <a:t>всем 4-м предметам</a:t>
              </a:r>
              <a:endParaRPr lang="ru-RU" sz="1600" b="1" kern="0" dirty="0">
                <a:solidFill>
                  <a:srgbClr val="C00000"/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формы проведения ГИА-9?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7"/>
          <p:cNvGrpSpPr>
            <a:grpSpLocks noGrp="1"/>
          </p:cNvGrpSpPr>
          <p:nvPr/>
        </p:nvGrpSpPr>
        <p:grpSpPr bwMode="auto">
          <a:xfrm>
            <a:off x="642910" y="571480"/>
            <a:ext cx="8286808" cy="5786478"/>
            <a:chOff x="1440160" y="1764950"/>
            <a:chExt cx="7261817" cy="4561486"/>
          </a:xfrm>
        </p:grpSpPr>
        <p:sp>
          <p:nvSpPr>
            <p:cNvPr id="6" name="Стрелка вниз 5"/>
            <p:cNvSpPr/>
            <p:nvPr/>
          </p:nvSpPr>
          <p:spPr>
            <a:xfrm>
              <a:off x="2533396" y="1764950"/>
              <a:ext cx="995127" cy="17105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376292" y="1768495"/>
              <a:ext cx="1086002" cy="224531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47333" y="1993025"/>
              <a:ext cx="3654644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ГОСУДАРСТВЕННЫЙ ВЫПУСКНОЙ ЭКЗАМЕН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110617" y="3133401"/>
              <a:ext cx="3543890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УЧАСТНИКИ: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latin typeface="Times New Roman" pitchFamily="18" charset="0"/>
                  <a:cs typeface="Times New Roman" pitchFamily="18" charset="0"/>
                </a:rPr>
                <a:t>ОБУЧАЮЩИЕСЯ С ОГРАНИЧЕННЫМИ ВОЗМОЖНОСТЯМИ ЗДОРОВЬЯ, ДЕТИ-ИНВАЛИДЫ, ИМЕЮЩИЕ ГОДОВЫЕ ОТМЕТКИ ПО ВСЕМ УЧЕБНЫМ ПРЕДМЕТАМ УЧЕБНОГО ПЛАНА ЗА 9 КЛАСС НЕ НИЖЕ «3»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kern="0" dirty="0">
                <a:solidFill>
                  <a:srgbClr val="333399"/>
                </a:solidFill>
                <a:latin typeface="Cambria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47333" y="2449176"/>
              <a:ext cx="3607173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ПИСЬМЕННЫЙ  И УСТНЫЙ ЭКЗАМЕН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С ИСПОЛЬЗОВАНИЕМ ТЕКСТОВ, ЗАДАНИЙ, ТЕМ, БИЛЕТОВ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440160" y="1993025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ОСНОВНОЙ ГОСУДАРСТВЕННЫЙ ЭКЗАМЕН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03444" y="3019364"/>
              <a:ext cx="3290755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УЧАСТНИКИ: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kern="0" dirty="0" smtClean="0">
                  <a:latin typeface="Times New Roman" pitchFamily="18" charset="0"/>
                  <a:cs typeface="Times New Roman" pitchFamily="18" charset="0"/>
                </a:rPr>
                <a:t>ОБУЧАЮЩИЕСЯ, ИМЕЮЩИЕ 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kern="0" dirty="0" smtClean="0">
                  <a:latin typeface="Times New Roman" pitchFamily="18" charset="0"/>
                  <a:cs typeface="Times New Roman" pitchFamily="18" charset="0"/>
                </a:rPr>
                <a:t> ГОДОВЫЕ ОТМЕТКИ ПО ВСЕМ УЧЕБНЫМ ПРЕДМЕТАМ УЧЕБНОГО ПЛАНА ЗА 9 КЛАСС НЕ НИЖЕ «3»</a:t>
              </a:r>
              <a:endParaRPr lang="ru-RU" sz="1600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03444" y="2449176"/>
              <a:ext cx="329075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КОНТРОЛЬНО-ИЗМЕРИТЕЛЬНЫЕ МАТЕРИАЛЫ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503444" y="4615890"/>
              <a:ext cx="7151063" cy="91230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ЗАЯВЛЕНИЕ ДО 01.03.2017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ЛИЧНО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РОДИТЕЛЯМИ (ЗАКОННЫМИ ПРЕДСТАВИТЕЛЯМИ)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УПОЛНОМОЧЕННЫМИ ЛИЦАМИ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110617" y="5300116"/>
              <a:ext cx="3543890" cy="102632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b="1" kern="0" dirty="0" smtClean="0">
                <a:solidFill>
                  <a:srgbClr val="C00000"/>
                </a:solidFill>
                <a:latin typeface="Cambria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kern="0" dirty="0" smtClean="0">
                  <a:solidFill>
                    <a:srgbClr val="C00000"/>
                  </a:solidFill>
                  <a:latin typeface="Cambria" pitchFamily="18" charset="0"/>
                </a:rPr>
                <a:t>+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latin typeface="Times New Roman" pitchFamily="18" charset="0"/>
                  <a:cs typeface="Times New Roman" pitchFamily="18" charset="0"/>
                </a:rPr>
                <a:t>КОПИЯ РЕКОМЕНДАЦИЙ ПСИХОЛОГО-МЕДИКО-ПЕДАГОГИЧЕСКОЙ КОМИССИИ, ОРИГИНАЛ  ИЛИ ЗАВЕРЕННУЮ КОПИЮ СПРАВКИ, ВЫДАННОЙ ФЕДЕРАЛЬНЫМ ГОСУДАРСТВЕННЫМ УЧРЕЖДЕНИЕМ МЕДИКО-СОЦИАЛЬНОЙ ЭКСПЕРТИЗЫ</a:t>
              </a:r>
              <a:endParaRPr lang="ru-RU" sz="1400" kern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Для обучающихся с ОВЗ, детей-инвалидов, количество экзаменов по их желанию может быть сокращено </a:t>
            </a:r>
            <a:r>
              <a:rPr lang="ru-RU" b="1" u="sng" dirty="0" smtClean="0">
                <a:solidFill>
                  <a:srgbClr val="FF0000"/>
                </a:solidFill>
              </a:rPr>
              <a:t>до двух обязательных экзаменов по русскому языку и математике.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Для указанных категорий обучающихся продолжительность экзамена может увеличиваться </a:t>
            </a:r>
            <a:r>
              <a:rPr lang="ru-RU" b="1" u="sng" dirty="0" smtClean="0">
                <a:solidFill>
                  <a:srgbClr val="FF0000"/>
                </a:solidFill>
              </a:rPr>
              <a:t>на 1,5 часа </a:t>
            </a:r>
            <a:r>
              <a:rPr lang="ru-RU" dirty="0" smtClean="0"/>
              <a:t>(раздел «Говорение» ОГЭ по иностранным языкам – </a:t>
            </a:r>
            <a:r>
              <a:rPr lang="ru-RU" b="1" u="sng" dirty="0" smtClean="0">
                <a:solidFill>
                  <a:srgbClr val="FF0000"/>
                </a:solidFill>
              </a:rPr>
              <a:t>на 30 минут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85171" y="1354260"/>
          <a:ext cx="2973658" cy="4149480"/>
        </p:xfrm>
        <a:graphic>
          <a:graphicData uri="http://schemas.openxmlformats.org/drawingml/2006/table">
            <a:tbl>
              <a:tblPr/>
              <a:tblGrid>
                <a:gridCol w="1486829"/>
                <a:gridCol w="1486829"/>
              </a:tblGrid>
              <a:tr h="198244">
                <a:tc>
                  <a:txBody>
                    <a:bodyPr/>
                    <a:lstStyle/>
                    <a:p>
                      <a:pPr algn="ctr"/>
                      <a:r>
                        <a:rPr lang="ru-RU" sz="1000" b="1"/>
                        <a:t>Дата</a:t>
                      </a:r>
                      <a:endParaRPr lang="ru-RU" sz="100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/>
                        <a:t>Предметы</a:t>
                      </a:r>
                      <a:endParaRPr lang="ru-RU" sz="100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4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/>
                        <a:t>Основной этап</a:t>
                      </a:r>
                      <a:endParaRPr lang="ru-RU" sz="100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E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927">
                <a:tc>
                  <a:txBody>
                    <a:bodyPr/>
                    <a:lstStyle/>
                    <a:p>
                      <a:r>
                        <a:rPr lang="ru-RU" sz="1000"/>
                        <a:t>26 мая (пт),</a:t>
                      </a:r>
                      <a:br>
                        <a:rPr lang="ru-RU" sz="1000"/>
                      </a:br>
                      <a:r>
                        <a:rPr lang="ru-RU" sz="1000"/>
                        <a:t>27 мая (сб)</a:t>
                      </a:r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000"/>
                        <a:t>иностранные языки</a:t>
                      </a:r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44">
                <a:tc>
                  <a:txBody>
                    <a:bodyPr/>
                    <a:lstStyle/>
                    <a:p>
                      <a:r>
                        <a:rPr lang="ru-RU" sz="1000" b="1"/>
                        <a:t>30 мая (вт)</a:t>
                      </a:r>
                      <a:endParaRPr lang="ru-RU" sz="100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000" b="1"/>
                        <a:t>русский язык</a:t>
                      </a:r>
                      <a:endParaRPr lang="ru-RU" sz="100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27">
                <a:tc>
                  <a:txBody>
                    <a:bodyPr/>
                    <a:lstStyle/>
                    <a:p>
                      <a:r>
                        <a:rPr lang="ru-RU" sz="1000"/>
                        <a:t>1 июня (чт)</a:t>
                      </a:r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000"/>
                        <a:t>физика, биология, история, литература</a:t>
                      </a:r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44">
                <a:tc>
                  <a:txBody>
                    <a:bodyPr/>
                    <a:lstStyle/>
                    <a:p>
                      <a:r>
                        <a:rPr lang="ru-RU" sz="1000" b="1"/>
                        <a:t>6 июня (вт)</a:t>
                      </a:r>
                      <a:endParaRPr lang="ru-RU" sz="100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000" b="1"/>
                        <a:t>математика</a:t>
                      </a:r>
                      <a:endParaRPr lang="ru-RU" sz="100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610">
                <a:tc>
                  <a:txBody>
                    <a:bodyPr/>
                    <a:lstStyle/>
                    <a:p>
                      <a:r>
                        <a:rPr lang="ru-RU" sz="1000"/>
                        <a:t>8 июня (чт)</a:t>
                      </a:r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000"/>
                        <a:t>обществознание, химия, информатика и ИКТ, география</a:t>
                      </a:r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610">
                <a:tc>
                  <a:txBody>
                    <a:bodyPr/>
                    <a:lstStyle/>
                    <a:p>
                      <a:r>
                        <a:rPr lang="ru-RU" sz="1000" i="1"/>
                        <a:t>19 июня (пн)</a:t>
                      </a:r>
                      <a:endParaRPr lang="ru-RU" sz="100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000" i="1"/>
                        <a:t>резерв: биология, история, информатика и ИКТ, литература</a:t>
                      </a:r>
                      <a:endParaRPr lang="ru-RU" sz="100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44">
                <a:tc>
                  <a:txBody>
                    <a:bodyPr/>
                    <a:lstStyle/>
                    <a:p>
                      <a:r>
                        <a:rPr lang="ru-RU" sz="1000" i="1"/>
                        <a:t>20 июня (вт)</a:t>
                      </a:r>
                      <a:endParaRPr lang="ru-RU" sz="100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000" i="1"/>
                        <a:t>резерв: русский язык</a:t>
                      </a:r>
                      <a:endParaRPr lang="ru-RU" sz="100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27">
                <a:tc>
                  <a:txBody>
                    <a:bodyPr/>
                    <a:lstStyle/>
                    <a:p>
                      <a:r>
                        <a:rPr lang="ru-RU" sz="1000" i="1"/>
                        <a:t>21 июня (ср)</a:t>
                      </a:r>
                      <a:endParaRPr lang="ru-RU" sz="100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000" i="1"/>
                        <a:t>резерв: иностранные языки</a:t>
                      </a:r>
                      <a:endParaRPr lang="ru-RU" sz="100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44">
                <a:tc>
                  <a:txBody>
                    <a:bodyPr/>
                    <a:lstStyle/>
                    <a:p>
                      <a:r>
                        <a:rPr lang="ru-RU" sz="1000" i="1"/>
                        <a:t>22 июня (чт)</a:t>
                      </a:r>
                      <a:endParaRPr lang="ru-RU" sz="100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000" i="1"/>
                        <a:t>резерв: математика</a:t>
                      </a:r>
                      <a:endParaRPr lang="ru-RU" sz="100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610">
                <a:tc>
                  <a:txBody>
                    <a:bodyPr/>
                    <a:lstStyle/>
                    <a:p>
                      <a:r>
                        <a:rPr lang="ru-RU" sz="1000" i="1"/>
                        <a:t>23 июня (пт)</a:t>
                      </a:r>
                      <a:endParaRPr lang="ru-RU" sz="100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000" i="1"/>
                        <a:t>резерв: обществознание, физика, химия, география</a:t>
                      </a:r>
                      <a:endParaRPr lang="ru-RU" sz="100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27">
                <a:tc>
                  <a:txBody>
                    <a:bodyPr/>
                    <a:lstStyle/>
                    <a:p>
                      <a:r>
                        <a:rPr lang="ru-RU" sz="1000" i="1"/>
                        <a:t>28 июня (пт),</a:t>
                      </a:r>
                      <a:br>
                        <a:rPr lang="ru-RU" sz="1000" i="1"/>
                      </a:br>
                      <a:r>
                        <a:rPr lang="ru-RU" sz="1000" i="1"/>
                        <a:t>29 июня (чт)</a:t>
                      </a:r>
                      <a:endParaRPr lang="ru-RU" sz="100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000" i="1" dirty="0"/>
                        <a:t>резерв по всем предметам</a:t>
                      </a:r>
                      <a:endParaRPr lang="ru-RU" sz="1000" dirty="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764704"/>
          <a:ext cx="7704856" cy="5852162"/>
        </p:xfrm>
        <a:graphic>
          <a:graphicData uri="http://schemas.openxmlformats.org/drawingml/2006/table">
            <a:tbl>
              <a:tblPr/>
              <a:tblGrid>
                <a:gridCol w="3852428"/>
                <a:gridCol w="3852428"/>
              </a:tblGrid>
              <a:tr h="35086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Дата</a:t>
                      </a:r>
                      <a:endParaRPr lang="ru-RU" sz="1000" dirty="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/>
                        <a:t>Предметы</a:t>
                      </a:r>
                      <a:endParaRPr lang="ru-RU" sz="100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/>
                        <a:t>Основной этап</a:t>
                      </a:r>
                      <a:endParaRPr lang="ru-RU" sz="100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E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5652">
                <a:tc>
                  <a:txBody>
                    <a:bodyPr/>
                    <a:lstStyle/>
                    <a:p>
                      <a:r>
                        <a:rPr lang="ru-RU" sz="1800" dirty="0"/>
                        <a:t>26 мая (</a:t>
                      </a:r>
                      <a:r>
                        <a:rPr lang="ru-RU" sz="1800" dirty="0" err="1"/>
                        <a:t>пт</a:t>
                      </a:r>
                      <a:r>
                        <a:rPr lang="ru-RU" sz="1800" dirty="0"/>
                        <a:t>),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27 мая (</a:t>
                      </a:r>
                      <a:r>
                        <a:rPr lang="ru-RU" sz="1800" dirty="0" err="1"/>
                        <a:t>сб</a:t>
                      </a:r>
                      <a:r>
                        <a:rPr lang="ru-RU" sz="1800" dirty="0"/>
                        <a:t>)</a:t>
                      </a:r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800"/>
                        <a:t>иностранные языки</a:t>
                      </a:r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r>
                        <a:rPr lang="ru-RU" sz="1800" b="1" dirty="0"/>
                        <a:t>30 мая (</a:t>
                      </a:r>
                      <a:r>
                        <a:rPr lang="ru-RU" sz="1800" b="1" dirty="0" err="1"/>
                        <a:t>вт</a:t>
                      </a:r>
                      <a:r>
                        <a:rPr lang="ru-RU" sz="1800" b="1" dirty="0"/>
                        <a:t>)</a:t>
                      </a:r>
                      <a:endParaRPr lang="ru-RU" sz="1800" dirty="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800" b="1"/>
                        <a:t>русский язык</a:t>
                      </a:r>
                      <a:endParaRPr lang="ru-RU" sz="180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652">
                <a:tc>
                  <a:txBody>
                    <a:bodyPr/>
                    <a:lstStyle/>
                    <a:p>
                      <a:r>
                        <a:rPr lang="ru-RU" sz="1800" dirty="0"/>
                        <a:t>1 июня (</a:t>
                      </a:r>
                      <a:r>
                        <a:rPr lang="ru-RU" sz="1800" dirty="0" err="1"/>
                        <a:t>чт</a:t>
                      </a:r>
                      <a:r>
                        <a:rPr lang="ru-RU" sz="1800" dirty="0"/>
                        <a:t>)</a:t>
                      </a:r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800" dirty="0"/>
                        <a:t>физика, биология, история, литература</a:t>
                      </a:r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r>
                        <a:rPr lang="ru-RU" sz="1800" b="1"/>
                        <a:t>6 июня (вт)</a:t>
                      </a:r>
                      <a:endParaRPr lang="ru-RU" sz="180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800" b="1" dirty="0"/>
                        <a:t>математика</a:t>
                      </a:r>
                      <a:endParaRPr lang="ru-RU" sz="1800" dirty="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652">
                <a:tc>
                  <a:txBody>
                    <a:bodyPr/>
                    <a:lstStyle/>
                    <a:p>
                      <a:r>
                        <a:rPr lang="ru-RU" sz="1800"/>
                        <a:t>8 июня (чт)</a:t>
                      </a:r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800" dirty="0"/>
                        <a:t>обществознание, химия, информатика и ИКТ, география</a:t>
                      </a:r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652">
                <a:tc>
                  <a:txBody>
                    <a:bodyPr/>
                    <a:lstStyle/>
                    <a:p>
                      <a:r>
                        <a:rPr lang="ru-RU" sz="1800" i="1"/>
                        <a:t>19 июня (пн)</a:t>
                      </a:r>
                      <a:endParaRPr lang="ru-RU" sz="180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800" i="1" dirty="0"/>
                        <a:t>резерв: биология, история, информатика и ИКТ, литература</a:t>
                      </a:r>
                      <a:endParaRPr lang="ru-RU" sz="1800" dirty="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r>
                        <a:rPr lang="ru-RU" sz="1800" i="1"/>
                        <a:t>20 июня (вт)</a:t>
                      </a:r>
                      <a:endParaRPr lang="ru-RU" sz="180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800" i="1" dirty="0"/>
                        <a:t>резерв: русский язык</a:t>
                      </a:r>
                      <a:endParaRPr lang="ru-RU" sz="1800" dirty="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249">
                <a:tc>
                  <a:txBody>
                    <a:bodyPr/>
                    <a:lstStyle/>
                    <a:p>
                      <a:r>
                        <a:rPr lang="ru-RU" sz="1800" i="1"/>
                        <a:t>21 июня (ср)</a:t>
                      </a:r>
                      <a:endParaRPr lang="ru-RU" sz="180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800" i="1" dirty="0"/>
                        <a:t>резерв: иностранные языки</a:t>
                      </a:r>
                      <a:endParaRPr lang="ru-RU" sz="1800" dirty="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r>
                        <a:rPr lang="ru-RU" sz="1800" i="1"/>
                        <a:t>22 июня (чт)</a:t>
                      </a:r>
                      <a:endParaRPr lang="ru-RU" sz="180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800" i="1" dirty="0"/>
                        <a:t>резерв: математика</a:t>
                      </a:r>
                      <a:endParaRPr lang="ru-RU" sz="1800" dirty="0"/>
                    </a:p>
                  </a:txBody>
                  <a:tcPr marL="49561" marR="49561" marT="24780" marB="2478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652">
                <a:tc>
                  <a:txBody>
                    <a:bodyPr/>
                    <a:lstStyle/>
                    <a:p>
                      <a:r>
                        <a:rPr lang="ru-RU" sz="1800" i="1"/>
                        <a:t>23 июня (пт)</a:t>
                      </a:r>
                      <a:endParaRPr lang="ru-RU" sz="180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800" i="1" dirty="0"/>
                        <a:t>резерв: обществознание, физика, химия, география</a:t>
                      </a:r>
                      <a:endParaRPr lang="ru-RU" sz="1800" dirty="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652">
                <a:tc>
                  <a:txBody>
                    <a:bodyPr/>
                    <a:lstStyle/>
                    <a:p>
                      <a:r>
                        <a:rPr lang="ru-RU" sz="1800" i="1"/>
                        <a:t>28 июня (пт),</a:t>
                      </a:r>
                      <a:br>
                        <a:rPr lang="ru-RU" sz="1800" i="1"/>
                      </a:br>
                      <a:r>
                        <a:rPr lang="ru-RU" sz="1800" i="1"/>
                        <a:t>29 июня (чт)</a:t>
                      </a:r>
                      <a:endParaRPr lang="ru-RU" sz="180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800" i="1" dirty="0"/>
                        <a:t>резерв по всем предметам</a:t>
                      </a:r>
                      <a:endParaRPr lang="ru-RU" sz="1800" dirty="0"/>
                    </a:p>
                  </a:txBody>
                  <a:tcPr marL="49561" marR="49561" marT="24780" marB="247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допускается к сдаче ГИА повторно в текущем учебном году?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072494" cy="514353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получившие на ГИА неудовлетворительный результат по двум учебным предметам;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явившихся на экзамены по уважительным причинам (подтверждается документально);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завершившие выполнение экзаменационной работы по уважительным причинам (подтверждается документально);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результаты которых были аннулированы в случае выявлении фактов нарушений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825"/>
            <a:ext cx="8220075" cy="87628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Какими средствами обучения можно пользоваться при проведении ОГЭ?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29600" cy="51460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43074"/>
                <a:gridCol w="65865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обучения и воспитания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Орфографические словари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справочные материалы, содержащие основные формулы курса математики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Непрограммируемый калькулятор, лабораторное оборудование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Химия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Непрограммируемый калькулятор, лабораторное оборудование, периодическая система Д. И. Менделеева,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таблица растворимости солей, кислот и оснований в воде, электрохимический ряд напряжений металлов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карандаш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епрограммируемый калькулятор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епрограммируемый калькулятор и географические атласы для 7, 8 и 9 классов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Полные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тексты художественных произведений, а также сборники лирики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ИКТ, иностранные языки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Компьютеры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1652</TotalTime>
  <Words>1637</Words>
  <Application>Microsoft Office PowerPoint</Application>
  <PresentationFormat>Экран (4:3)</PresentationFormat>
  <Paragraphs>339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 ПОРЯДОК ПРОВЕДЕНИЯ  ГОСУДАРСТВЕННОЙ ИТОГОВОЙ АТТЕСТАЦИИ  ПО ПРОГРАММАМ ОСНОВНОГО  ОБЩЕГО ОБРАЗОВАНИЯ  В 2017 ГОДУ    .</vt:lpstr>
      <vt:lpstr>Ст. 59 Федерального закона «Об образовании в Российской Федерации» от 29.12.2012 № 273-ФЗ </vt:lpstr>
      <vt:lpstr>Основной документ, регламентирующий ГИА-9</vt:lpstr>
      <vt:lpstr>Какие экзамены включает в себя  ГИА-9 в 2017 году?</vt:lpstr>
      <vt:lpstr>Какие формы проведения ГИА-9?</vt:lpstr>
      <vt:lpstr>Слайд 6</vt:lpstr>
      <vt:lpstr>Слайд 7</vt:lpstr>
      <vt:lpstr>Кто допускается к сдаче ГИА повторно в текущем учебном году?</vt:lpstr>
      <vt:lpstr>Какими средствами обучения можно пользоваться при проведении ОГЭ?</vt:lpstr>
      <vt:lpstr>КАКОВЫ ПРАВИЛА ПРОВЕДЕНИЯ ГИА?</vt:lpstr>
      <vt:lpstr>ВО ВРЕМЯ ЭКЗАМЕНА</vt:lpstr>
      <vt:lpstr>Как осуществляется проверка и оценивание экзаменационных работ?</vt:lpstr>
      <vt:lpstr>Как осуществляется проверка и оценивание экзаменационных работ?</vt:lpstr>
      <vt:lpstr>Каков порядок подачи апелляции?</vt:lpstr>
      <vt:lpstr>Продолжительность экзаменов в 2017 году </vt:lpstr>
      <vt:lpstr>Шкала перевода балла в отметку 2017 год</vt:lpstr>
      <vt:lpstr>Особенность ГИА - 2017</vt:lpstr>
      <vt:lpstr>Слайд 18</vt:lpstr>
      <vt:lpstr>Слайд 19</vt:lpstr>
      <vt:lpstr>Нормативно-правовая база:</vt:lpstr>
      <vt:lpstr>Интернет-ресурсы в помощь: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проведения ГИА-9 в Ленинградской области в 2015 году  Изменения в Порядке проведения ГИА в 2016 году</dc:title>
  <dc:creator>Vasiya</dc:creator>
  <cp:lastModifiedBy>МКОУ ООШ №28</cp:lastModifiedBy>
  <cp:revision>251</cp:revision>
  <cp:lastPrinted>2015-09-09T19:14:23Z</cp:lastPrinted>
  <dcterms:modified xsi:type="dcterms:W3CDTF">2017-02-28T11:10:11Z</dcterms:modified>
</cp:coreProperties>
</file>