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4"/>
  </p:notesMasterIdLst>
  <p:sldIdLst>
    <p:sldId id="256" r:id="rId2"/>
    <p:sldId id="286" r:id="rId3"/>
    <p:sldId id="287" r:id="rId4"/>
    <p:sldId id="258" r:id="rId5"/>
    <p:sldId id="288" r:id="rId6"/>
    <p:sldId id="312" r:id="rId7"/>
    <p:sldId id="319" r:id="rId8"/>
    <p:sldId id="310" r:id="rId9"/>
    <p:sldId id="306" r:id="rId10"/>
    <p:sldId id="294" r:id="rId11"/>
    <p:sldId id="295" r:id="rId12"/>
    <p:sldId id="296" r:id="rId13"/>
    <p:sldId id="297" r:id="rId14"/>
    <p:sldId id="298" r:id="rId15"/>
    <p:sldId id="308" r:id="rId16"/>
    <p:sldId id="309" r:id="rId17"/>
    <p:sldId id="317" r:id="rId18"/>
    <p:sldId id="313" r:id="rId19"/>
    <p:sldId id="314" r:id="rId20"/>
    <p:sldId id="315" r:id="rId21"/>
    <p:sldId id="316" r:id="rId22"/>
    <p:sldId id="305" r:id="rId2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FFD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19" autoAdjust="0"/>
    <p:restoredTop sz="90424" autoAdjust="0"/>
  </p:normalViewPr>
  <p:slideViewPr>
    <p:cSldViewPr>
      <p:cViewPr>
        <p:scale>
          <a:sx n="100" d="100"/>
          <a:sy n="100" d="100"/>
        </p:scale>
        <p:origin x="-468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46D0803-1C51-429E-ACC8-014A7312C2F9}" type="datetimeFigureOut">
              <a:rPr lang="ru-RU"/>
              <a:pPr>
                <a:defRPr/>
              </a:pPr>
              <a:t>28.02.2017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3F4E3AB-CF7B-42E0-9A46-55BEE1D333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648497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789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8E8AF20-780F-4F66-9327-D585CE04ED30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F4E3AB-CF7B-42E0-9A46-55BEE1D33355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F4E3AB-CF7B-42E0-9A46-55BEE1D33355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055AD7-6801-4EAD-8C6F-4D900DCAEB05}" type="datetimeFigureOut">
              <a:rPr lang="ru-RU"/>
              <a:pPr>
                <a:defRPr/>
              </a:pPr>
              <a:t>28.02.2017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A7F373-D761-4BB8-BAE6-4FABA4E808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C5747F-15FF-4529-BD8F-3656E5A53FA5}" type="datetimeFigureOut">
              <a:rPr lang="ru-RU"/>
              <a:pPr>
                <a:defRPr/>
              </a:pPr>
              <a:t>28.02.2017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33F7FF-B701-4EDD-B300-6B5BEEBC5D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4775FC-C5B2-4933-8C34-03EC68983F24}" type="datetimeFigureOut">
              <a:rPr lang="ru-RU"/>
              <a:pPr>
                <a:defRPr/>
              </a:pPr>
              <a:t>28.02.2017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7BD729-360A-4C33-BBDC-5DD2349FC8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41ECB-04A4-4946-B942-5F1E944E8A6B}" type="datetimeFigureOut">
              <a:rPr lang="ru-RU"/>
              <a:pPr>
                <a:defRPr/>
              </a:pPr>
              <a:t>28.02.2017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F492D-3610-4931-8BDF-CF2C032A46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B107B6-1892-469B-9DD9-3ECD8E66BAEF}" type="datetimeFigureOut">
              <a:rPr lang="ru-RU"/>
              <a:pPr>
                <a:defRPr/>
              </a:pPr>
              <a:t>28.02.2017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69526-3D8F-4765-9A8B-90A958063F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F0EAA-1538-43E1-83A2-C513A4E25E97}" type="datetimeFigureOut">
              <a:rPr lang="ru-RU"/>
              <a:pPr>
                <a:defRPr/>
              </a:pPr>
              <a:t>28.02.2017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D6149-2177-4FD9-B0F2-B208E2C146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D2EB4-0423-4681-9AA8-1B75EA85CD03}" type="datetimeFigureOut">
              <a:rPr lang="ru-RU"/>
              <a:pPr>
                <a:defRPr/>
              </a:pPr>
              <a:t>28.02.2017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D03A4-D7F9-4592-9C18-AB9E1D6D47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63CC7-33C2-40E7-830F-45511E5F25C3}" type="datetimeFigureOut">
              <a:rPr lang="ru-RU"/>
              <a:pPr>
                <a:defRPr/>
              </a:pPr>
              <a:t>28.02.2017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2C5E5-FB68-483F-ACB3-3703C21B9C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9BBA2F-6686-4903-B5F3-F19DFC19C8B0}" type="datetimeFigureOut">
              <a:rPr lang="ru-RU"/>
              <a:pPr>
                <a:defRPr/>
              </a:pPr>
              <a:t>28.02.2017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29DD89-DE62-4889-A76D-EEC174ECFE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C8209-AAB2-4007-9CE6-01B5E6692712}" type="datetimeFigureOut">
              <a:rPr lang="ru-RU"/>
              <a:pPr>
                <a:defRPr/>
              </a:pPr>
              <a:t>28.02.2017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8E1394-914E-4814-8FB6-AEA6A69F6F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C9C04-F517-42C6-B6EC-850A94698662}" type="datetimeFigureOut">
              <a:rPr lang="ru-RU"/>
              <a:pPr>
                <a:defRPr/>
              </a:pPr>
              <a:t>28.02.2017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969AC-4911-46CE-A9FA-D71C9AC9BA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F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07B6758-90D9-45B9-98B4-2847FA70F9D7}" type="datetimeFigureOut">
              <a:rPr lang="ru-RU"/>
              <a:pPr>
                <a:defRPr/>
              </a:pPr>
              <a:t>28.02.2017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B03EE43-2967-48C8-BA24-72E0FC3540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2" r:id="rId2"/>
    <p:sldLayoutId id="2147483681" r:id="rId3"/>
    <p:sldLayoutId id="2147483680" r:id="rId4"/>
    <p:sldLayoutId id="2147483679" r:id="rId5"/>
    <p:sldLayoutId id="2147483678" r:id="rId6"/>
    <p:sldLayoutId id="2147483677" r:id="rId7"/>
    <p:sldLayoutId id="2147483676" r:id="rId8"/>
    <p:sldLayoutId id="2147483675" r:id="rId9"/>
    <p:sldLayoutId id="2147483674" r:id="rId10"/>
    <p:sldLayoutId id="214748367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fipi.ru/" TargetMode="External"/><Relationship Id="rId2" Type="http://schemas.openxmlformats.org/officeDocument/2006/relationships/hyperlink" Target="http://gia.edunord.ru/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gia.edu.ru/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ctrTitle"/>
          </p:nvPr>
        </p:nvSpPr>
        <p:spPr>
          <a:xfrm>
            <a:off x="785786" y="785795"/>
            <a:ext cx="7858180" cy="5857916"/>
          </a:xfrm>
        </p:spPr>
        <p:txBody>
          <a:bodyPr/>
          <a:lstStyle/>
          <a:p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ПОРЯДОК ПРОВЕДЕНИЯ </a:t>
            </a:r>
            <a:b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ГОСУДАРСТВЕННОЙ ИТОГОВОЙ АТТЕСТАЦИИ </a:t>
            </a:r>
            <a:b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 ПРОГРАММАМ ОСНОВНОГО </a:t>
            </a:r>
            <a:b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ОБЩЕГО ОБРАЗОВАНИЯ</a:t>
            </a:r>
            <a:b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 2017 ГОДУ </a:t>
            </a:r>
            <a:b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339" name="TextBox 5"/>
          <p:cNvSpPr txBox="1">
            <a:spLocks noChangeArrowheads="1"/>
          </p:cNvSpPr>
          <p:nvPr/>
        </p:nvSpPr>
        <p:spPr bwMode="auto">
          <a:xfrm>
            <a:off x="7164388" y="5876925"/>
            <a:ext cx="17287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dirty="0">
              <a:latin typeface="Calibri" pitchFamily="34" charset="0"/>
            </a:endParaRPr>
          </a:p>
        </p:txBody>
      </p:sp>
      <p:pic>
        <p:nvPicPr>
          <p:cNvPr id="1434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288" y="153988"/>
            <a:ext cx="1597025" cy="1042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/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КАКОВЫ ПРАВИЛА ПРОВЕДЕНИЯ ГИА?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928670"/>
            <a:ext cx="8229600" cy="5429288"/>
          </a:xfrm>
        </p:spPr>
        <p:txBody>
          <a:bodyPr/>
          <a:lstStyle/>
          <a:p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Экзамены проводятся в ППЭ</a:t>
            </a:r>
          </a:p>
          <a:p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 входа в ППЭ выделяется место для личных вещей обучающихся</a:t>
            </a:r>
          </a:p>
          <a:p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 ППЭ присутствуют: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руководитель и организаторы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уполномоченный государственной экзаменационной комиссии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технический специалист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директор школы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сотрудник полиции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мед. работник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необходимые специалисты для проведения ГИА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общественные наблюдатели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СМИ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сопровождающие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обучающиеся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/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 ВРЕМЯ ЭКЗАМЕНА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928670"/>
            <a:ext cx="8215370" cy="5072098"/>
          </a:xfrm>
        </p:spPr>
        <p:txBody>
          <a:bodyPr/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 рабочем столе обучающегося, помимо экзаменационных материалов 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НАХОДЯТСЯ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ручка;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документ, удостоверяющий личность;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средства обучения и воспитания.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ЗАПРЕЩАЕТСЯ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иметь при себе: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средства связи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электронно-вычислительную технику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фото- и видеоаппаратуру 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справочные материалы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письменные заметки и иные средства хранения и передачи информации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643998" cy="1082660"/>
          </a:xfrm>
        </p:spPr>
        <p:txBody>
          <a:bodyPr/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 осуществляется проверка и оценивание экзаменационных работ?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428736"/>
            <a:ext cx="8229600" cy="452596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Записи в черновиках не проверяются.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Экзаменационные работы проверяются 2 экспертами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Обработка и проверка экзаменационных работ занимает не более 10 дней.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Утверждение результатов ГИА осуществляется в течение 1 рабочего дня с момента получения результатов проверки экзаменационных работ.</a:t>
            </a:r>
          </a:p>
          <a:p>
            <a:pPr marL="457200" indent="-457200">
              <a:buFont typeface="+mj-lt"/>
              <a:buAutoNum type="arabicPeriod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643998" cy="1082660"/>
          </a:xfrm>
        </p:spPr>
        <p:txBody>
          <a:bodyPr/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 осуществляется проверка и оценивание экзаменационных работ?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428736"/>
            <a:ext cx="8215370" cy="5072098"/>
          </a:xfrm>
        </p:spPr>
        <p:txBody>
          <a:bodyPr/>
          <a:lstStyle/>
          <a:p>
            <a:pPr marL="457200" indent="-457200">
              <a:buAutoNum type="arabicPeriod" startAt="5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Ознакомление обучающихся с полученными результатами ГИА по учебному предмету осуществляется не позднее 3 дней со дня их утверждения ГЭК.</a:t>
            </a:r>
          </a:p>
          <a:p>
            <a:pPr marL="457200" indent="-457200">
              <a:buAutoNum type="arabicPeriod" startAt="5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Результаты ГИА признаются удовлетворительными в случае, если обучающийся по всем 4-м учебным предметам набрал минимальное количество баллов.</a:t>
            </a:r>
          </a:p>
          <a:p>
            <a:pPr marL="457200" indent="-457200">
              <a:buAutoNum type="arabicPeriod" startAt="5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Обучающимся, не прошедшим ГИА или получившим на ГИА неудовлетворительные результаты более чем по двум предметам, либо получившим повторно неудовлетворительный результат  по одному из этих предметов на ГИА  в дополнительные сроки, предоставляется право пройти ГИА по соответствующим учебным предметам не ранее 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1 сентября текущего года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582594"/>
          </a:xfrm>
        </p:spPr>
        <p:txBody>
          <a:bodyPr/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Каков порядок подачи апелляции?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Группа 17"/>
          <p:cNvGrpSpPr>
            <a:grpSpLocks noGrp="1"/>
          </p:cNvGrpSpPr>
          <p:nvPr/>
        </p:nvGrpSpPr>
        <p:grpSpPr bwMode="auto">
          <a:xfrm>
            <a:off x="642910" y="571480"/>
            <a:ext cx="8197519" cy="5764495"/>
            <a:chOff x="1440160" y="1764950"/>
            <a:chExt cx="7261817" cy="3738293"/>
          </a:xfrm>
        </p:grpSpPr>
        <p:sp>
          <p:nvSpPr>
            <p:cNvPr id="6" name="Стрелка вниз 5"/>
            <p:cNvSpPr/>
            <p:nvPr/>
          </p:nvSpPr>
          <p:spPr>
            <a:xfrm>
              <a:off x="2533396" y="1764950"/>
              <a:ext cx="995127" cy="171056"/>
            </a:xfrm>
            <a:prstGeom prst="downArrow">
              <a:avLst/>
            </a:prstGeom>
            <a:gradFill rotWithShape="1">
              <a:gsLst>
                <a:gs pos="0">
                  <a:srgbClr val="C0504D">
                    <a:shade val="51000"/>
                    <a:satMod val="130000"/>
                  </a:srgbClr>
                </a:gs>
                <a:gs pos="80000">
                  <a:srgbClr val="C0504D">
                    <a:shade val="93000"/>
                    <a:satMod val="130000"/>
                  </a:srgbClr>
                </a:gs>
                <a:gs pos="100000">
                  <a:srgbClr val="C0504D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kern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8" name="Стрелка вниз 7"/>
            <p:cNvSpPr/>
            <p:nvPr/>
          </p:nvSpPr>
          <p:spPr>
            <a:xfrm>
              <a:off x="6376292" y="1768495"/>
              <a:ext cx="1086002" cy="224531"/>
            </a:xfrm>
            <a:prstGeom prst="downArrow">
              <a:avLst/>
            </a:prstGeom>
            <a:gradFill rotWithShape="1">
              <a:gsLst>
                <a:gs pos="0">
                  <a:srgbClr val="C0504D">
                    <a:shade val="51000"/>
                    <a:satMod val="130000"/>
                  </a:srgbClr>
                </a:gs>
                <a:gs pos="80000">
                  <a:srgbClr val="C0504D">
                    <a:shade val="93000"/>
                    <a:satMod val="130000"/>
                  </a:srgbClr>
                </a:gs>
                <a:gs pos="100000">
                  <a:srgbClr val="C0504D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kern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5047333" y="1993025"/>
              <a:ext cx="3654644" cy="346164"/>
            </a:xfrm>
            <a:prstGeom prst="rect">
              <a:avLst/>
            </a:prstGeom>
            <a:gradFill rotWithShape="1">
              <a:gsLst>
                <a:gs pos="0">
                  <a:srgbClr val="4F81BD">
                    <a:tint val="50000"/>
                    <a:satMod val="300000"/>
                  </a:srgbClr>
                </a:gs>
                <a:gs pos="35000">
                  <a:srgbClr val="4F81BD">
                    <a:tint val="37000"/>
                    <a:satMod val="300000"/>
                  </a:srgbClr>
                </a:gs>
                <a:gs pos="100000">
                  <a:srgbClr val="4F81BD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kern="0" dirty="0" smtClean="0">
                  <a:solidFill>
                    <a:srgbClr val="333399"/>
                  </a:solidFill>
                  <a:latin typeface="Times New Roman" pitchFamily="18" charset="0"/>
                  <a:cs typeface="Times New Roman" pitchFamily="18" charset="0"/>
                </a:rPr>
                <a:t>О НЕСОГЛАСИИ С ВЫСТАВЛЕННЫМИ БАЛЛАМИ</a:t>
              </a:r>
              <a:endParaRPr lang="ru-RU" sz="1400" b="1" kern="0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5047333" y="2449176"/>
              <a:ext cx="3607173" cy="570188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kern="0" dirty="0" smtClean="0">
                  <a:latin typeface="Times New Roman" pitchFamily="18" charset="0"/>
                  <a:cs typeface="Times New Roman" pitchFamily="18" charset="0"/>
                </a:rPr>
                <a:t>В ТЕЧЕНИЕ 2 РАБОЧИХ ДНЕЙ СО ДНЯ ОБЪЯВЛЕНИЯ РЕЗУЛЬТАТОВ</a:t>
              </a:r>
              <a:endParaRPr lang="ru-RU" sz="1400" b="1" kern="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1440160" y="1993025"/>
              <a:ext cx="3419680" cy="346164"/>
            </a:xfrm>
            <a:prstGeom prst="rect">
              <a:avLst/>
            </a:prstGeom>
            <a:gradFill rotWithShape="1">
              <a:gsLst>
                <a:gs pos="0">
                  <a:srgbClr val="4F81BD">
                    <a:tint val="50000"/>
                    <a:satMod val="300000"/>
                  </a:srgbClr>
                </a:gs>
                <a:gs pos="35000">
                  <a:srgbClr val="4F81BD">
                    <a:tint val="37000"/>
                    <a:satMod val="300000"/>
                  </a:srgbClr>
                </a:gs>
                <a:gs pos="100000">
                  <a:srgbClr val="4F81BD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kern="0" dirty="0" smtClean="0">
                  <a:solidFill>
                    <a:srgbClr val="333399"/>
                  </a:solidFill>
                  <a:latin typeface="Times New Roman" pitchFamily="18" charset="0"/>
                  <a:cs typeface="Times New Roman" pitchFamily="18" charset="0"/>
                </a:rPr>
                <a:t>О НАРУШЕНИИ ПОРЯДКА ПРОВЕДЕНИЯ ГИА</a:t>
              </a:r>
              <a:endParaRPr lang="ru-RU" sz="1400" b="1" kern="0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5110617" y="3190420"/>
              <a:ext cx="3480607" cy="456150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 kern="0" dirty="0" smtClean="0">
                  <a:latin typeface="Times New Roman" pitchFamily="18" charset="0"/>
                  <a:cs typeface="Times New Roman" pitchFamily="18" charset="0"/>
                </a:rPr>
                <a:t>ДИРЕКТОР ШКОЛЫ</a:t>
              </a:r>
              <a:endParaRPr lang="ru-RU" sz="1600" b="1" kern="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1503444" y="2449176"/>
              <a:ext cx="3290755" cy="570188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kern="0" dirty="0" smtClean="0">
                  <a:latin typeface="Times New Roman" pitchFamily="18" charset="0"/>
                  <a:cs typeface="Times New Roman" pitchFamily="18" charset="0"/>
                </a:rPr>
                <a:t>В ДЕНЬ ПРОВЕДЕНИЯ ЭКЗАМЕНА, НЕ ПОКИДАЯ ППЭ</a:t>
              </a:r>
              <a:endParaRPr lang="ru-RU" sz="1400" b="1" kern="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5173901" y="4558871"/>
              <a:ext cx="3480606" cy="912300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 kern="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РЕШЕНИЯ:</a:t>
              </a:r>
            </a:p>
            <a:p>
              <a:pPr marL="342900" indent="-342900" fontAlgn="auto">
                <a:spcBef>
                  <a:spcPts val="0"/>
                </a:spcBef>
                <a:spcAft>
                  <a:spcPts val="0"/>
                </a:spcAft>
                <a:buFont typeface="+mj-lt"/>
                <a:buAutoNum type="arabicPeriod"/>
                <a:defRPr/>
              </a:pPr>
              <a:r>
                <a:rPr lang="ru-RU" sz="1600" b="1" kern="0" dirty="0" smtClean="0">
                  <a:latin typeface="Times New Roman" pitchFamily="18" charset="0"/>
                  <a:cs typeface="Times New Roman" pitchFamily="18" charset="0"/>
                </a:rPr>
                <a:t>ОТКЛОНЕНИЕ АППЕЛЯЦИИ И СОХРАНЕНИЕ БАЛЛОВ</a:t>
              </a:r>
            </a:p>
            <a:p>
              <a:pPr marL="342900" indent="-342900" fontAlgn="auto">
                <a:spcBef>
                  <a:spcPts val="0"/>
                </a:spcBef>
                <a:spcAft>
                  <a:spcPts val="0"/>
                </a:spcAft>
                <a:buFont typeface="+mj-lt"/>
                <a:buAutoNum type="arabicPeriod"/>
                <a:defRPr/>
              </a:pPr>
              <a:r>
                <a:rPr lang="ru-RU" sz="1600" b="1" kern="0" dirty="0" smtClean="0">
                  <a:latin typeface="Times New Roman" pitchFamily="18" charset="0"/>
                  <a:cs typeface="Times New Roman" pitchFamily="18" charset="0"/>
                </a:rPr>
                <a:t>УОВЛЕТВОРЕНИЕ АПЕЛЛЯЦИИ И ВЫСТАВЛЕНИЕ ДРУГИХ БАЛЛОВ</a:t>
              </a:r>
            </a:p>
            <a:p>
              <a:pPr marL="342900" indent="-342900" algn="ctr" fontAlgn="auto">
                <a:spcBef>
                  <a:spcPts val="0"/>
                </a:spcBef>
                <a:spcAft>
                  <a:spcPts val="0"/>
                </a:spcAft>
                <a:buFont typeface="+mj-lt"/>
                <a:buAutoNum type="arabicPeriod"/>
                <a:defRPr/>
              </a:pPr>
              <a:endParaRPr lang="ru-RU" sz="1600" b="1" kern="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5110617" y="3874645"/>
              <a:ext cx="3480606" cy="456150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 kern="0" dirty="0" smtClean="0">
                  <a:latin typeface="Times New Roman" pitchFamily="18" charset="0"/>
                  <a:cs typeface="Times New Roman" pitchFamily="18" charset="0"/>
                </a:rPr>
                <a:t>КОНФЛИКТНАЯ КОМИССИЯ В ТЕЧЕНИЕ 4 РАБОЧИХ ДНЕЙ</a:t>
              </a:r>
              <a:endParaRPr lang="ru-RU" sz="1600" b="1" kern="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1503444" y="3154784"/>
              <a:ext cx="3290755" cy="324294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kern="0" dirty="0" smtClean="0">
                  <a:latin typeface="Times New Roman" pitchFamily="18" charset="0"/>
                  <a:cs typeface="Times New Roman" pitchFamily="18" charset="0"/>
                </a:rPr>
                <a:t>ЧЛЕН ГЭК</a:t>
              </a:r>
              <a:endParaRPr lang="ru-RU" sz="1400" b="1" kern="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1503444" y="3664388"/>
              <a:ext cx="3227471" cy="456150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 kern="0" dirty="0" smtClean="0">
                  <a:latin typeface="Times New Roman" pitchFamily="18" charset="0"/>
                  <a:cs typeface="Times New Roman" pitchFamily="18" charset="0"/>
                </a:rPr>
                <a:t>КОНФЛИКТНАЯ КОМИССИЯ В ТЕЧЕНИЕ 2 РАБОЧИХ ДНЕЙ</a:t>
              </a:r>
              <a:endParaRPr lang="ru-RU" sz="1600" b="1" kern="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1440160" y="4220321"/>
              <a:ext cx="3290755" cy="1282922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 kern="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РЕШЕНИЯ:</a:t>
              </a:r>
            </a:p>
            <a:p>
              <a:pPr marL="342900" indent="-342900" fontAlgn="auto">
                <a:spcBef>
                  <a:spcPts val="0"/>
                </a:spcBef>
                <a:spcAft>
                  <a:spcPts val="0"/>
                </a:spcAft>
                <a:buFont typeface="+mj-lt"/>
                <a:buAutoNum type="arabicPeriod"/>
                <a:defRPr/>
              </a:pPr>
              <a:r>
                <a:rPr lang="ru-RU" sz="1600" b="1" kern="0" dirty="0" smtClean="0">
                  <a:latin typeface="Times New Roman" pitchFamily="18" charset="0"/>
                  <a:cs typeface="Times New Roman" pitchFamily="18" charset="0"/>
                </a:rPr>
                <a:t>УДОВЛЕТВОРЕНИЕ И АНУЛИРОВАНИЕ РЕЗУЛЬТАТОВ, ВОЗМОЖНОСТЬ СДАЧИ ЭКЗАМЕНА В ДРУГОЙ ДЕНЬ</a:t>
              </a:r>
            </a:p>
            <a:p>
              <a:pPr marL="342900" indent="-342900" fontAlgn="auto">
                <a:spcBef>
                  <a:spcPts val="0"/>
                </a:spcBef>
                <a:spcAft>
                  <a:spcPts val="0"/>
                </a:spcAft>
                <a:buFont typeface="+mj-lt"/>
                <a:buAutoNum type="arabicPeriod"/>
                <a:defRPr/>
              </a:pPr>
              <a:r>
                <a:rPr lang="ru-RU" sz="1600" b="1" kern="0" dirty="0" smtClean="0">
                  <a:latin typeface="Times New Roman" pitchFamily="18" charset="0"/>
                  <a:cs typeface="Times New Roman" pitchFamily="18" charset="0"/>
                </a:rPr>
                <a:t>ОТКЛОНЕНИЕ АППЕЛЯЦИИ</a:t>
              </a:r>
            </a:p>
            <a:p>
              <a:pPr marL="342900" indent="-342900" algn="ctr" fontAlgn="auto">
                <a:spcBef>
                  <a:spcPts val="0"/>
                </a:spcBef>
                <a:spcAft>
                  <a:spcPts val="0"/>
                </a:spcAft>
                <a:buFont typeface="+mj-lt"/>
                <a:buAutoNum type="arabicPeriod"/>
                <a:defRPr/>
              </a:pPr>
              <a:endParaRPr lang="ru-RU" sz="1600" b="1" kern="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rmAutofit/>
          </a:bodyPr>
          <a:lstStyle/>
          <a:p>
            <a:r>
              <a:rPr lang="ru-RU" sz="27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Продолжительность экзаменов в </a:t>
            </a:r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2017 </a:t>
            </a:r>
            <a:r>
              <a:rPr lang="ru-RU" sz="27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году 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71472" y="1285862"/>
          <a:ext cx="7358114" cy="4989987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3424073"/>
                <a:gridCol w="3934041"/>
              </a:tblGrid>
              <a:tr h="47547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Предмет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Продолжительность экзамена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87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Русский язык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235 </a:t>
                      </a: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мин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87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Математика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235 мин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87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Обществознание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180 мин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87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Физика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180 мин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87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Химия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120 мин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87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Литература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235 мин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972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Английский 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язык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116 мин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87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География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120 мин</a:t>
                      </a:r>
                      <a:endParaRPr lang="ru-RU" sz="1600" b="1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87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Биология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180 мин</a:t>
                      </a:r>
                      <a:endParaRPr lang="ru-RU" sz="1600" b="1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972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Информатика и ИКТ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150 мин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87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История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180 мин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87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Иностранный язык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120 мин письменная часть  + 15 мин раздел «Говорение»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072494" cy="428629"/>
          </a:xfrm>
        </p:spPr>
        <p:txBody>
          <a:bodyPr/>
          <a:lstStyle/>
          <a:p>
            <a:pPr algn="ctr"/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Шкала перевода балла в отметку 2017 год</a:t>
            </a:r>
          </a:p>
        </p:txBody>
      </p:sp>
      <p:sp>
        <p:nvSpPr>
          <p:cNvPr id="16414" name="Прямоугольник 7"/>
          <p:cNvSpPr>
            <a:spLocks noChangeArrowheads="1"/>
          </p:cNvSpPr>
          <p:nvPr/>
        </p:nvSpPr>
        <p:spPr bwMode="auto">
          <a:xfrm>
            <a:off x="2857488" y="571480"/>
            <a:ext cx="390229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 ФЕДЕРАЛЬНОМ УРОВНЕ</a:t>
            </a:r>
            <a:endParaRPr lang="ru-RU" sz="1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642910" y="857233"/>
          <a:ext cx="8215370" cy="5939541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510462"/>
                <a:gridCol w="909545"/>
                <a:gridCol w="844187"/>
                <a:gridCol w="1203814"/>
                <a:gridCol w="1225099"/>
                <a:gridCol w="2522263"/>
              </a:tblGrid>
              <a:tr h="670738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Предмет</a:t>
                      </a:r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«2»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«3»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«4»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«5»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Показатель при отборе в профильные классы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(минимальный балл)</a:t>
                      </a:r>
                    </a:p>
                  </a:txBody>
                  <a:tcPr marL="35537" marR="35537" marT="0" marB="0" anchor="ctr" horzOverflow="overflow"/>
                </a:tc>
              </a:tr>
              <a:tr h="124354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усский 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язык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0-14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15-24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25-33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(д.б. 4 балла за грамотность)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34-39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(д.б. 6 баллов за грамотность)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 </a:t>
                      </a:r>
                    </a:p>
                  </a:txBody>
                  <a:tcPr marL="35537" marR="35537" marT="0" marB="0" anchor="ctr" horzOverflow="overflow"/>
                </a:tc>
              </a:tr>
              <a:tr h="25711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атематика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0-7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8-14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15-21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22-32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18-19</a:t>
                      </a:r>
                    </a:p>
                  </a:txBody>
                  <a:tcPr marL="35537" marR="35537" marT="0" marB="0" anchor="ctr" horzOverflow="overflow"/>
                </a:tc>
              </a:tr>
              <a:tr h="4955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Обществознание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0-14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15-24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25-33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34-39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marL="35537" marR="35537" marT="0" marB="0" anchor="ctr" horzOverflow="overflow"/>
                </a:tc>
              </a:tr>
              <a:tr h="2571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Физика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0-9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10-19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20-30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31-40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marL="35537" marR="35537" marT="0" marB="0" anchor="ctr" horzOverflow="overflow"/>
                </a:tc>
              </a:tr>
              <a:tr h="2571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Химия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0-8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9-17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18-26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27-34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</a:p>
                  </a:txBody>
                  <a:tcPr marL="35537" marR="35537" marT="0" marB="0" anchor="ctr" horzOverflow="overflow"/>
                </a:tc>
              </a:tr>
              <a:tr h="2571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Литература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0-6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7-13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14-18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19-23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35537" marR="35537" marT="0" marB="0" anchor="ctr" horzOverflow="overflow"/>
                </a:tc>
              </a:tr>
              <a:tr h="5142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Иностранный язык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0-28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29-45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46-58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59-70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</a:p>
                  </a:txBody>
                  <a:tcPr marL="35537" marR="35537" marT="0" marB="0" anchor="ctr" horzOverflow="overflow"/>
                </a:tc>
              </a:tr>
              <a:tr h="2571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География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0-11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12-19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20-26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27-32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</a:p>
                  </a:txBody>
                  <a:tcPr marL="35537" marR="35537" marT="0" marB="0" anchor="ctr" horzOverflow="overflow"/>
                </a:tc>
              </a:tr>
              <a:tr h="2571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Биология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0-12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13-25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26-36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37-46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</a:p>
                  </a:txBody>
                  <a:tcPr marL="35537" marR="35537" marT="0" marB="0" anchor="ctr" horzOverflow="overflow"/>
                </a:tc>
              </a:tr>
              <a:tr h="4955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b="1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Информ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 и ИКТ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0-4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5-11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12-17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18-22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35537" marR="35537" marT="0" marB="0" anchor="ctr" horzOverflow="overflow"/>
                </a:tc>
              </a:tr>
              <a:tr h="2571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История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0-12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13-23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24-34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35-44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</a:p>
                  </a:txBody>
                  <a:tcPr marL="35537" marR="35537" marT="0" marB="0" anchor="ctr" horzOverflow="overflow"/>
                </a:tc>
              </a:tr>
              <a:tr h="720158"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ВНИМАНИЕ!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Результаты экзаменов</a:t>
                      </a:r>
                      <a:r>
                        <a:rPr lang="ru-RU" sz="14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могут быть использованы при приёме обучающихся в профильные классы средней школы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537" marR="35537" marT="0" marB="0" anchor="ctr" horzOverflow="overflow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537" marR="35537" marT="0" marB="0" anchor="ctr" horzOverflow="overflow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537" marR="35537" marT="0" marB="0" anchor="ctr" horzOverflow="overflow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537" marR="35537" marT="0" marB="0" anchor="ctr" horzOverflow="overflow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Особенность ГИА - 2017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459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r>
              <a:rPr lang="ru-RU" altLang="ru-RU" sz="6600" b="1" smtClean="0">
                <a:solidFill>
                  <a:schemeClr val="accent1"/>
                </a:solidFill>
              </a:rPr>
              <a:t>Влияние результата экзамена на аттестат.</a:t>
            </a:r>
          </a:p>
        </p:txBody>
      </p:sp>
      <p:pic>
        <p:nvPicPr>
          <p:cNvPr id="4" name="Содержимое 4" descr="vK04PqNjml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95" y="4797152"/>
            <a:ext cx="2209822" cy="1988840"/>
          </a:xfrm>
          <a:prstGeom prst="rect">
            <a:avLst/>
          </a:prstGeom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8826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lnSpc>
                <a:spcPct val="107000"/>
              </a:lnSpc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Образовательные маршруты выпускников 9 классов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8275"/>
            <a:ext cx="2057400" cy="365125"/>
          </a:xfrm>
        </p:spPr>
        <p:txBody>
          <a:bodyPr/>
          <a:lstStyle/>
          <a:p>
            <a:fld id="{91CD1E93-BD63-4401-8AC6-9C4870D178D0}" type="slidenum">
              <a:rPr lang="ru-RU"/>
              <a:pPr/>
              <a:t>18</a:t>
            </a:fld>
            <a:endParaRPr lang="ru-RU"/>
          </a:p>
        </p:txBody>
      </p:sp>
      <p:sp>
        <p:nvSpPr>
          <p:cNvPr id="23556" name="Прямоугольник 1"/>
          <p:cNvSpPr>
            <a:spLocks noChangeArrowheads="1"/>
          </p:cNvSpPr>
          <p:nvPr/>
        </p:nvSpPr>
        <p:spPr bwMode="auto">
          <a:xfrm>
            <a:off x="2492375" y="746125"/>
            <a:ext cx="854075" cy="368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b="1">
                <a:latin typeface="Arial" charset="0"/>
              </a:rPr>
              <a:t>ГИА-9</a:t>
            </a:r>
            <a:endParaRPr lang="ru-RU" alt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54000" y="1579563"/>
            <a:ext cx="1935163" cy="434975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15000"/>
              </a:lnSpc>
              <a:defRPr/>
            </a:pPr>
            <a:r>
              <a:rPr lang="ru-RU" altLang="ru-RU" sz="1000" b="1" smtClean="0">
                <a:latin typeface="Arial" panose="020B0604020202020204" pitchFamily="34" charset="0"/>
              </a:rPr>
              <a:t>Успешное прохождение ГИА в основной период</a:t>
            </a:r>
            <a:endParaRPr lang="ru-RU" altLang="ru-RU" sz="1000" smtClean="0"/>
          </a:p>
        </p:txBody>
      </p:sp>
      <p:sp>
        <p:nvSpPr>
          <p:cNvPr id="23558" name="Прямоугольник 5"/>
          <p:cNvSpPr>
            <a:spLocks noChangeArrowheads="1"/>
          </p:cNvSpPr>
          <p:nvPr/>
        </p:nvSpPr>
        <p:spPr bwMode="auto">
          <a:xfrm>
            <a:off x="3575050" y="1579563"/>
            <a:ext cx="2357438" cy="44608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lnSpc>
                <a:spcPct val="115000"/>
              </a:lnSpc>
            </a:pPr>
            <a:r>
              <a:rPr lang="ru-RU" altLang="ru-RU" sz="1000" b="1">
                <a:latin typeface="Arial" charset="0"/>
              </a:rPr>
              <a:t>Неуспешное прохождение </a:t>
            </a:r>
            <a:br>
              <a:rPr lang="ru-RU" altLang="ru-RU" sz="1000" b="1">
                <a:latin typeface="Arial" charset="0"/>
              </a:rPr>
            </a:br>
            <a:r>
              <a:rPr lang="ru-RU" altLang="ru-RU" sz="1000" b="1">
                <a:latin typeface="Arial" charset="0"/>
              </a:rPr>
              <a:t>ГИА в основной период</a:t>
            </a:r>
            <a:endParaRPr lang="ru-RU" altLang="ru-RU" sz="1000"/>
          </a:p>
        </p:txBody>
      </p:sp>
      <p:sp>
        <p:nvSpPr>
          <p:cNvPr id="7" name="Прямоугольник 6"/>
          <p:cNvSpPr/>
          <p:nvPr/>
        </p:nvSpPr>
        <p:spPr>
          <a:xfrm>
            <a:off x="254000" y="2147888"/>
            <a:ext cx="1935163" cy="26193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ru-RU" altLang="ru-RU" sz="1100" b="1" i="1" smtClean="0">
                <a:latin typeface="Arial" panose="020B0604020202020204" pitchFamily="34" charset="0"/>
              </a:rPr>
              <a:t>Получение аттестата</a:t>
            </a:r>
            <a:endParaRPr lang="ru-RU" altLang="ru-RU" sz="1100" b="1" smtClean="0"/>
          </a:p>
        </p:txBody>
      </p:sp>
      <p:sp>
        <p:nvSpPr>
          <p:cNvPr id="23560" name="Прямоугольник 7"/>
          <p:cNvSpPr>
            <a:spLocks noChangeArrowheads="1"/>
          </p:cNvSpPr>
          <p:nvPr/>
        </p:nvSpPr>
        <p:spPr bwMode="auto">
          <a:xfrm>
            <a:off x="3575050" y="2147888"/>
            <a:ext cx="2357438" cy="26193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sz="1100" i="1">
                <a:latin typeface="Arial" charset="0"/>
              </a:rPr>
              <a:t>Пересдача экзамена в сентябре</a:t>
            </a:r>
            <a:endParaRPr lang="ru-RU" altLang="ru-RU" sz="1100"/>
          </a:p>
        </p:txBody>
      </p:sp>
      <p:sp>
        <p:nvSpPr>
          <p:cNvPr id="23561" name="Прямоугольник 8"/>
          <p:cNvSpPr>
            <a:spLocks noChangeArrowheads="1"/>
          </p:cNvSpPr>
          <p:nvPr/>
        </p:nvSpPr>
        <p:spPr bwMode="auto">
          <a:xfrm>
            <a:off x="400050" y="2543175"/>
            <a:ext cx="1789113" cy="431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altLang="ru-RU" sz="1100" b="1">
                <a:latin typeface="Arial" charset="0"/>
              </a:rPr>
              <a:t>Обучение в 10 классе школы</a:t>
            </a:r>
            <a:endParaRPr lang="ru-RU" altLang="ru-RU" sz="1100"/>
          </a:p>
        </p:txBody>
      </p:sp>
      <p:sp>
        <p:nvSpPr>
          <p:cNvPr id="23562" name="Прямоугольник 9"/>
          <p:cNvSpPr>
            <a:spLocks noChangeArrowheads="1"/>
          </p:cNvSpPr>
          <p:nvPr/>
        </p:nvSpPr>
        <p:spPr bwMode="auto">
          <a:xfrm>
            <a:off x="400050" y="3124200"/>
            <a:ext cx="1789113" cy="34940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15000"/>
              </a:lnSpc>
            </a:pPr>
            <a:r>
              <a:rPr lang="ru-RU" altLang="ru-RU" sz="1100" b="1">
                <a:latin typeface="Arial" charset="0"/>
              </a:rPr>
              <a:t>Обучение в учреждении СПО:</a:t>
            </a:r>
            <a:endParaRPr lang="ru-RU" altLang="ru-RU" sz="1100">
              <a:latin typeface="Calibri" pitchFamily="34" charset="0"/>
            </a:endParaRPr>
          </a:p>
          <a:p>
            <a:pPr eaLnBrk="1" hangingPunct="1">
              <a:lnSpc>
                <a:spcPct val="115000"/>
              </a:lnSpc>
            </a:pPr>
            <a:r>
              <a:rPr lang="ru-RU" altLang="ru-RU" sz="1100">
                <a:latin typeface="Arial" charset="0"/>
              </a:rPr>
              <a:t>- по программе среднего профессионального образования</a:t>
            </a:r>
            <a:endParaRPr lang="ru-RU" altLang="ru-RU" sz="1100">
              <a:latin typeface="Calibri" pitchFamily="34" charset="0"/>
            </a:endParaRPr>
          </a:p>
          <a:p>
            <a:pPr eaLnBrk="1" hangingPunct="1">
              <a:lnSpc>
                <a:spcPct val="115000"/>
              </a:lnSpc>
            </a:pPr>
            <a:r>
              <a:rPr lang="ru-RU" altLang="ru-RU" sz="1100" i="1">
                <a:latin typeface="Arial" charset="0"/>
              </a:rPr>
              <a:t>(с получением среднего общего образования или без получения);</a:t>
            </a:r>
            <a:endParaRPr lang="ru-RU" altLang="ru-RU" sz="1100">
              <a:latin typeface="Calibri" pitchFamily="34" charset="0"/>
            </a:endParaRPr>
          </a:p>
          <a:p>
            <a:pPr eaLnBrk="1" hangingPunct="1">
              <a:lnSpc>
                <a:spcPct val="115000"/>
              </a:lnSpc>
            </a:pPr>
            <a:r>
              <a:rPr lang="ru-RU" altLang="ru-RU" sz="1100" i="1">
                <a:latin typeface="Arial" charset="0"/>
              </a:rPr>
              <a:t> </a:t>
            </a:r>
            <a:endParaRPr lang="ru-RU" altLang="ru-RU" sz="1100">
              <a:latin typeface="Calibri" pitchFamily="34" charset="0"/>
            </a:endParaRPr>
          </a:p>
          <a:p>
            <a:pPr eaLnBrk="1" hangingPunct="1">
              <a:lnSpc>
                <a:spcPct val="115000"/>
              </a:lnSpc>
            </a:pPr>
            <a:r>
              <a:rPr lang="ru-RU" altLang="ru-RU" sz="1100">
                <a:latin typeface="Arial" charset="0"/>
              </a:rPr>
              <a:t>- по программам профессионального обучения;</a:t>
            </a:r>
            <a:endParaRPr lang="ru-RU" altLang="ru-RU" sz="1100">
              <a:latin typeface="Calibri" pitchFamily="34" charset="0"/>
            </a:endParaRPr>
          </a:p>
          <a:p>
            <a:pPr eaLnBrk="1" hangingPunct="1">
              <a:lnSpc>
                <a:spcPct val="115000"/>
              </a:lnSpc>
            </a:pPr>
            <a:r>
              <a:rPr lang="ru-RU" altLang="ru-RU" sz="1100">
                <a:latin typeface="Arial" charset="0"/>
              </a:rPr>
              <a:t> </a:t>
            </a:r>
            <a:endParaRPr lang="ru-RU" altLang="ru-RU" sz="1100">
              <a:latin typeface="Calibri" pitchFamily="34" charset="0"/>
            </a:endParaRPr>
          </a:p>
          <a:p>
            <a:pPr eaLnBrk="1" hangingPunct="1"/>
            <a:r>
              <a:rPr lang="ru-RU" altLang="ru-RU" sz="1100">
                <a:latin typeface="Arial" charset="0"/>
              </a:rPr>
              <a:t>- по программам профессионального обучения и социальной адаптации</a:t>
            </a:r>
            <a:endParaRPr lang="ru-RU" altLang="ru-RU" sz="110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220788" y="1339850"/>
            <a:ext cx="35290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stCxn id="23556" idx="2"/>
          </p:cNvCxnSpPr>
          <p:nvPr/>
        </p:nvCxnSpPr>
        <p:spPr>
          <a:xfrm flipH="1">
            <a:off x="2919413" y="1114425"/>
            <a:ext cx="0" cy="2254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H="1">
            <a:off x="1222375" y="1336675"/>
            <a:ext cx="0" cy="2238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4737100" y="1338263"/>
            <a:ext cx="0" cy="2238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1220788" y="2025650"/>
            <a:ext cx="0" cy="10795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4746625" y="2025650"/>
            <a:ext cx="0" cy="1079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>
            <a:off x="261938" y="2398713"/>
            <a:ext cx="3175" cy="26812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>
            <a:stCxn id="23561" idx="1"/>
          </p:cNvCxnSpPr>
          <p:nvPr/>
        </p:nvCxnSpPr>
        <p:spPr>
          <a:xfrm flipH="1" flipV="1">
            <a:off x="250825" y="2759075"/>
            <a:ext cx="1492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 flipV="1">
            <a:off x="250825" y="5080000"/>
            <a:ext cx="1492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2519363" y="2665413"/>
            <a:ext cx="2235200" cy="261937"/>
          </a:xfrm>
          <a:prstGeom prst="rect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ru-RU" altLang="ru-RU" sz="1100" i="1" smtClean="0">
                <a:latin typeface="Arial" panose="020B0604020202020204" pitchFamily="34" charset="0"/>
              </a:rPr>
              <a:t>Успешное прохождение ГИА </a:t>
            </a:r>
          </a:p>
        </p:txBody>
      </p:sp>
      <p:sp>
        <p:nvSpPr>
          <p:cNvPr id="23573" name="Прямоугольник 25"/>
          <p:cNvSpPr>
            <a:spLocks noChangeArrowheads="1"/>
          </p:cNvSpPr>
          <p:nvPr/>
        </p:nvSpPr>
        <p:spPr bwMode="auto">
          <a:xfrm>
            <a:off x="4987925" y="2665413"/>
            <a:ext cx="2235200" cy="26193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sz="1100" i="1">
                <a:latin typeface="Arial" charset="0"/>
              </a:rPr>
              <a:t>Неуспешное прохождение ГИА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2519363" y="3101975"/>
            <a:ext cx="2235200" cy="26035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ru-RU" altLang="ru-RU" sz="1100" b="1" i="1" smtClean="0">
                <a:latin typeface="Arial" panose="020B0604020202020204" pitchFamily="34" charset="0"/>
              </a:rPr>
              <a:t>Получение аттестата</a:t>
            </a:r>
            <a:endParaRPr lang="ru-RU" altLang="ru-RU" sz="1100" b="1" smtClean="0"/>
          </a:p>
        </p:txBody>
      </p:sp>
      <p:sp>
        <p:nvSpPr>
          <p:cNvPr id="23575" name="Прямоугольник 27"/>
          <p:cNvSpPr>
            <a:spLocks noChangeArrowheads="1"/>
          </p:cNvSpPr>
          <p:nvPr/>
        </p:nvSpPr>
        <p:spPr bwMode="auto">
          <a:xfrm>
            <a:off x="4987925" y="3070225"/>
            <a:ext cx="2235200" cy="4302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altLang="ru-RU" sz="1100" i="1">
                <a:latin typeface="Arial" charset="0"/>
              </a:rPr>
              <a:t>Подготовка к пересдаче </a:t>
            </a:r>
            <a:br>
              <a:rPr lang="ru-RU" altLang="ru-RU" sz="1100" i="1">
                <a:latin typeface="Arial" charset="0"/>
              </a:rPr>
            </a:br>
            <a:r>
              <a:rPr lang="ru-RU" altLang="ru-RU" sz="1100" i="1">
                <a:latin typeface="Arial" charset="0"/>
              </a:rPr>
              <a:t>в следующем году</a:t>
            </a:r>
            <a:endParaRPr lang="ru-RU" altLang="ru-RU" sz="1100"/>
          </a:p>
        </p:txBody>
      </p:sp>
      <p:sp>
        <p:nvSpPr>
          <p:cNvPr id="23576" name="Прямоугольник 28"/>
          <p:cNvSpPr>
            <a:spLocks noChangeArrowheads="1"/>
          </p:cNvSpPr>
          <p:nvPr/>
        </p:nvSpPr>
        <p:spPr bwMode="auto">
          <a:xfrm>
            <a:off x="2703513" y="3500438"/>
            <a:ext cx="2051050" cy="4302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altLang="ru-RU" sz="1100" b="1">
                <a:latin typeface="Arial" charset="0"/>
              </a:rPr>
              <a:t>Обучение в 10 классе школы</a:t>
            </a:r>
            <a:endParaRPr lang="ru-RU" altLang="ru-RU" sz="1100"/>
          </a:p>
        </p:txBody>
      </p:sp>
      <p:sp>
        <p:nvSpPr>
          <p:cNvPr id="23577" name="Прямоугольник 29"/>
          <p:cNvSpPr>
            <a:spLocks noChangeArrowheads="1"/>
          </p:cNvSpPr>
          <p:nvPr/>
        </p:nvSpPr>
        <p:spPr bwMode="auto">
          <a:xfrm>
            <a:off x="2703513" y="4027488"/>
            <a:ext cx="2051050" cy="2446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15000"/>
              </a:lnSpc>
            </a:pPr>
            <a:r>
              <a:rPr lang="ru-RU" altLang="ru-RU" sz="1100" b="1">
                <a:latin typeface="Arial" charset="0"/>
              </a:rPr>
              <a:t>Обучение в учреждении СПО (в случае дополнительного набора):</a:t>
            </a:r>
          </a:p>
          <a:p>
            <a:pPr eaLnBrk="1" hangingPunct="1">
              <a:lnSpc>
                <a:spcPct val="115000"/>
              </a:lnSpc>
            </a:pPr>
            <a:r>
              <a:rPr lang="ru-RU" altLang="ru-RU" sz="1000">
                <a:latin typeface="Arial" charset="0"/>
              </a:rPr>
              <a:t>- по программе среднего профессионального образования (с получением среднего общего образования или без получения);</a:t>
            </a:r>
          </a:p>
          <a:p>
            <a:pPr eaLnBrk="1" hangingPunct="1">
              <a:lnSpc>
                <a:spcPct val="115000"/>
              </a:lnSpc>
            </a:pPr>
            <a:r>
              <a:rPr lang="ru-RU" altLang="ru-RU" sz="1000">
                <a:latin typeface="Arial" charset="0"/>
              </a:rPr>
              <a:t>- по программам профессионального обучения;</a:t>
            </a:r>
          </a:p>
          <a:p>
            <a:pPr eaLnBrk="1" hangingPunct="1">
              <a:lnSpc>
                <a:spcPct val="115000"/>
              </a:lnSpc>
            </a:pPr>
            <a:r>
              <a:rPr lang="ru-RU" altLang="ru-RU" sz="1000">
                <a:latin typeface="Arial" charset="0"/>
              </a:rPr>
              <a:t>- по программам профессионального обучения и социальной адаптации</a:t>
            </a: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flipH="1">
            <a:off x="2519363" y="3348038"/>
            <a:ext cx="4762" cy="20891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H="1" flipV="1">
            <a:off x="2525713" y="3716338"/>
            <a:ext cx="1492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H="1" flipV="1">
            <a:off x="2525713" y="5435600"/>
            <a:ext cx="1492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3575050" y="2543175"/>
            <a:ext cx="25193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H="1">
            <a:off x="4756150" y="2424113"/>
            <a:ext cx="0" cy="1079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H="1">
            <a:off x="3578225" y="2547938"/>
            <a:ext cx="0" cy="1095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H="1">
            <a:off x="6092825" y="2540000"/>
            <a:ext cx="0" cy="1079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H="1">
            <a:off x="3579813" y="2944813"/>
            <a:ext cx="0" cy="1079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H="1">
            <a:off x="6097588" y="2932113"/>
            <a:ext cx="0" cy="1079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87" name="Прямоугольник 34"/>
          <p:cNvSpPr>
            <a:spLocks noChangeArrowheads="1"/>
          </p:cNvSpPr>
          <p:nvPr/>
        </p:nvSpPr>
        <p:spPr bwMode="auto">
          <a:xfrm>
            <a:off x="5160963" y="3576638"/>
            <a:ext cx="2062162" cy="11541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15000"/>
              </a:lnSpc>
            </a:pPr>
            <a:r>
              <a:rPr lang="ru-RU" altLang="ru-RU" sz="1000" b="1">
                <a:latin typeface="Arial" charset="0"/>
              </a:rPr>
              <a:t>Повторное обучение в 9 классе школы:</a:t>
            </a:r>
          </a:p>
          <a:p>
            <a:pPr eaLnBrk="1" hangingPunct="1">
              <a:lnSpc>
                <a:spcPct val="115000"/>
              </a:lnSpc>
            </a:pPr>
            <a:r>
              <a:rPr lang="ru-RU" altLang="ru-RU" sz="1000">
                <a:latin typeface="Arial" charset="0"/>
              </a:rPr>
              <a:t>- в массовом классе,</a:t>
            </a:r>
          </a:p>
          <a:p>
            <a:pPr eaLnBrk="1" hangingPunct="1">
              <a:lnSpc>
                <a:spcPct val="115000"/>
              </a:lnSpc>
            </a:pPr>
            <a:r>
              <a:rPr lang="ru-RU" altLang="ru-RU" sz="1000">
                <a:latin typeface="Arial" charset="0"/>
              </a:rPr>
              <a:t>- по индивидуальной программе, </a:t>
            </a:r>
          </a:p>
          <a:p>
            <a:pPr eaLnBrk="1" hangingPunct="1">
              <a:lnSpc>
                <a:spcPct val="115000"/>
              </a:lnSpc>
            </a:pPr>
            <a:r>
              <a:rPr lang="ru-RU" altLang="ru-RU" sz="1000">
                <a:latin typeface="Arial" charset="0"/>
              </a:rPr>
              <a:t>- в УКП</a:t>
            </a:r>
          </a:p>
        </p:txBody>
      </p:sp>
      <p:sp>
        <p:nvSpPr>
          <p:cNvPr id="23588" name="Прямоугольник 41"/>
          <p:cNvSpPr>
            <a:spLocks noChangeArrowheads="1"/>
          </p:cNvSpPr>
          <p:nvPr/>
        </p:nvSpPr>
        <p:spPr bwMode="auto">
          <a:xfrm>
            <a:off x="5160963" y="4806950"/>
            <a:ext cx="2062162" cy="4460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15000"/>
              </a:lnSpc>
            </a:pPr>
            <a:r>
              <a:rPr lang="ru-RU" altLang="ru-RU" sz="1000" b="1">
                <a:latin typeface="Arial" charset="0"/>
              </a:rPr>
              <a:t>Обучение вне школы </a:t>
            </a:r>
          </a:p>
          <a:p>
            <a:pPr eaLnBrk="1" hangingPunct="1">
              <a:lnSpc>
                <a:spcPct val="115000"/>
              </a:lnSpc>
            </a:pPr>
            <a:r>
              <a:rPr lang="ru-RU" altLang="ru-RU" sz="1000">
                <a:latin typeface="Arial" charset="0"/>
              </a:rPr>
              <a:t>(семейное, самообразование)</a:t>
            </a:r>
          </a:p>
        </p:txBody>
      </p:sp>
      <p:sp>
        <p:nvSpPr>
          <p:cNvPr id="23589" name="Прямоугольник 42"/>
          <p:cNvSpPr>
            <a:spLocks noChangeArrowheads="1"/>
          </p:cNvSpPr>
          <p:nvPr/>
        </p:nvSpPr>
        <p:spPr bwMode="auto">
          <a:xfrm>
            <a:off x="5160963" y="5337175"/>
            <a:ext cx="2062162" cy="13319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15000"/>
              </a:lnSpc>
            </a:pPr>
            <a:r>
              <a:rPr lang="ru-RU" altLang="ru-RU" sz="1000" b="1">
                <a:latin typeface="Arial" charset="0"/>
              </a:rPr>
              <a:t>Обучение в учреждении СПО </a:t>
            </a:r>
          </a:p>
          <a:p>
            <a:pPr eaLnBrk="1" hangingPunct="1">
              <a:lnSpc>
                <a:spcPct val="115000"/>
              </a:lnSpc>
            </a:pPr>
            <a:r>
              <a:rPr lang="ru-RU" altLang="ru-RU" sz="1000" b="1">
                <a:latin typeface="Arial" charset="0"/>
              </a:rPr>
              <a:t>(в случае наличия мест):</a:t>
            </a:r>
          </a:p>
          <a:p>
            <a:pPr eaLnBrk="1" hangingPunct="1">
              <a:lnSpc>
                <a:spcPct val="115000"/>
              </a:lnSpc>
            </a:pPr>
            <a:r>
              <a:rPr lang="ru-RU" altLang="ru-RU" sz="1000">
                <a:latin typeface="Arial" charset="0"/>
              </a:rPr>
              <a:t>- по программам профессионального обучения;</a:t>
            </a:r>
          </a:p>
          <a:p>
            <a:pPr eaLnBrk="1" hangingPunct="1">
              <a:lnSpc>
                <a:spcPct val="115000"/>
              </a:lnSpc>
            </a:pPr>
            <a:r>
              <a:rPr lang="ru-RU" altLang="ru-RU" sz="1000">
                <a:latin typeface="Arial" charset="0"/>
              </a:rPr>
              <a:t>- по программам профессионального обучения и социальной адаптации</a:t>
            </a:r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 flipH="1">
            <a:off x="4983163" y="3500438"/>
            <a:ext cx="3175" cy="24479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flipH="1" flipV="1">
            <a:off x="5010150" y="4100513"/>
            <a:ext cx="15081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H="1" flipV="1">
            <a:off x="4992688" y="5019675"/>
            <a:ext cx="1508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flipH="1" flipV="1">
            <a:off x="4983163" y="5937250"/>
            <a:ext cx="1508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94" name="Прямоугольник 46"/>
          <p:cNvSpPr>
            <a:spLocks noChangeArrowheads="1"/>
          </p:cNvSpPr>
          <p:nvPr/>
        </p:nvSpPr>
        <p:spPr bwMode="auto">
          <a:xfrm>
            <a:off x="7373938" y="4449763"/>
            <a:ext cx="1770062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>
            <a:spAutoFit/>
          </a:bodyPr>
          <a:lstStyle/>
          <a:p>
            <a:pPr algn="ctr" eaLnBrk="1" hangingPunct="1">
              <a:lnSpc>
                <a:spcPct val="115000"/>
              </a:lnSpc>
            </a:pPr>
            <a:r>
              <a:rPr lang="ru-RU" altLang="ru-RU" sz="1000" b="1" i="1">
                <a:solidFill>
                  <a:srgbClr val="FF0000"/>
                </a:solidFill>
                <a:latin typeface="Arial" charset="0"/>
              </a:rPr>
              <a:t>Прохождение </a:t>
            </a:r>
            <a:br>
              <a:rPr lang="ru-RU" altLang="ru-RU" sz="1000" b="1" i="1">
                <a:solidFill>
                  <a:srgbClr val="FF0000"/>
                </a:solidFill>
                <a:latin typeface="Arial" charset="0"/>
              </a:rPr>
            </a:br>
            <a:r>
              <a:rPr lang="ru-RU" altLang="ru-RU" sz="1000" b="1" i="1">
                <a:solidFill>
                  <a:srgbClr val="FF0000"/>
                </a:solidFill>
                <a:latin typeface="Arial" charset="0"/>
              </a:rPr>
              <a:t>ГИА в 2017 году</a:t>
            </a:r>
            <a:endParaRPr lang="ru-RU" altLang="ru-RU" sz="1000">
              <a:solidFill>
                <a:srgbClr val="FF0000"/>
              </a:solidFill>
              <a:latin typeface="Calibri" pitchFamily="34" charset="0"/>
            </a:endParaRPr>
          </a:p>
          <a:p>
            <a:pPr algn="ctr" eaLnBrk="1" hangingPunct="1">
              <a:lnSpc>
                <a:spcPct val="115000"/>
              </a:lnSpc>
            </a:pPr>
            <a:r>
              <a:rPr lang="ru-RU" altLang="ru-RU" sz="1000" b="1" i="1">
                <a:solidFill>
                  <a:srgbClr val="FF0000"/>
                </a:solidFill>
                <a:latin typeface="Arial" charset="0"/>
              </a:rPr>
              <a:t>по обязательным предметам, </a:t>
            </a:r>
            <a:endParaRPr lang="ru-RU" altLang="ru-RU" sz="1000">
              <a:solidFill>
                <a:srgbClr val="FF0000"/>
              </a:solidFill>
              <a:latin typeface="Calibri" pitchFamily="34" charset="0"/>
            </a:endParaRPr>
          </a:p>
          <a:p>
            <a:pPr algn="ctr" eaLnBrk="1" hangingPunct="1"/>
            <a:r>
              <a:rPr lang="ru-RU" altLang="ru-RU" sz="1000" b="1" i="1">
                <a:solidFill>
                  <a:srgbClr val="FF0000"/>
                </a:solidFill>
                <a:latin typeface="Arial" charset="0"/>
              </a:rPr>
              <a:t>имеющим неудовлетворительный результат</a:t>
            </a:r>
            <a:endParaRPr lang="ru-RU" altLang="ru-RU" sz="1000">
              <a:solidFill>
                <a:srgbClr val="FF0000"/>
              </a:solidFill>
            </a:endParaRPr>
          </a:p>
        </p:txBody>
      </p:sp>
      <p:sp>
        <p:nvSpPr>
          <p:cNvPr id="49" name="Правая фигурная скобка 48"/>
          <p:cNvSpPr/>
          <p:nvPr/>
        </p:nvSpPr>
        <p:spPr>
          <a:xfrm>
            <a:off x="7259638" y="3627438"/>
            <a:ext cx="228600" cy="3041650"/>
          </a:xfrm>
          <a:prstGeom prst="rightBrace">
            <a:avLst>
              <a:gd name="adj1" fmla="val 93808"/>
              <a:gd name="adj2" fmla="val 50000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8275"/>
            <a:ext cx="2057400" cy="365125"/>
          </a:xfrm>
        </p:spPr>
        <p:txBody>
          <a:bodyPr/>
          <a:lstStyle/>
          <a:p>
            <a:fld id="{5ECF4609-783B-468F-BD0B-0ABABEFA0501}" type="slidenum">
              <a:rPr lang="ru-RU"/>
              <a:pPr/>
              <a:t>19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130550" y="223838"/>
            <a:ext cx="5837238" cy="3108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hangingPunct="1">
              <a:spcAft>
                <a:spcPts val="600"/>
              </a:spcAft>
              <a:defRPr/>
            </a:pP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1. </a:t>
            </a:r>
            <a:r>
              <a:rPr lang="ru-RU" sz="1600" b="1" dirty="0">
                <a:latin typeface="+mj-lt"/>
                <a:cs typeface="Arial" panose="020B0604020202020204" pitchFamily="34" charset="0"/>
              </a:rPr>
              <a:t>Обучение в составе учеников 9 класса дневной школы.</a:t>
            </a:r>
          </a:p>
          <a:p>
            <a:pPr algn="just" eaLnBrk="1" hangingPunct="1">
              <a:spcAft>
                <a:spcPts val="600"/>
              </a:spcAft>
              <a:defRPr/>
            </a:pPr>
            <a:r>
              <a:rPr lang="ru-RU" sz="1600" b="1" dirty="0">
                <a:latin typeface="+mj-lt"/>
                <a:cs typeface="Arial" panose="020B0604020202020204" pitchFamily="34" charset="0"/>
              </a:rPr>
              <a:t>2. Трудоустройство и обучение в составе контингента школы по индивидуальному плану.</a:t>
            </a:r>
          </a:p>
          <a:p>
            <a:pPr algn="just" eaLnBrk="1" hangingPunct="1">
              <a:spcAft>
                <a:spcPts val="600"/>
              </a:spcAft>
              <a:defRPr/>
            </a:pPr>
            <a:r>
              <a:rPr lang="ru-RU" sz="1600" b="1" dirty="0">
                <a:latin typeface="+mj-lt"/>
                <a:cs typeface="Arial" panose="020B0604020202020204" pitchFamily="34" charset="0"/>
              </a:rPr>
              <a:t>3. Трудоустройство и обучение по очно-заочной (заочной) форме в вечерней школе или УКП.</a:t>
            </a:r>
          </a:p>
          <a:p>
            <a:pPr algn="just" eaLnBrk="1" hangingPunct="1">
              <a:spcAft>
                <a:spcPts val="600"/>
              </a:spcAft>
              <a:defRPr/>
            </a:pPr>
            <a:r>
              <a:rPr lang="ru-RU" sz="1600" b="1" dirty="0">
                <a:latin typeface="+mj-lt"/>
                <a:cs typeface="Arial" panose="020B0604020202020204" pitchFamily="34" charset="0"/>
              </a:rPr>
              <a:t>4. Обучение в ОУ СПО и получение основного общего образования по очно-заочной (заочной) форме в школе на основе договора между учреждениями (школа – СПО).</a:t>
            </a:r>
          </a:p>
          <a:p>
            <a:pPr algn="just" eaLnBrk="1" hangingPunct="1">
              <a:spcAft>
                <a:spcPts val="600"/>
              </a:spcAft>
              <a:defRPr/>
            </a:pPr>
            <a:r>
              <a:rPr lang="ru-RU" sz="1600" b="1" dirty="0">
                <a:latin typeface="+mj-lt"/>
                <a:cs typeface="Arial" panose="020B0604020202020204" pitchFamily="34" charset="0"/>
              </a:rPr>
              <a:t>5. Семейное образование с учётом выполнения утверждённого ДОН ТО совместно с прокуратурой алгоритма организации данной формы обучения.</a:t>
            </a:r>
          </a:p>
        </p:txBody>
      </p:sp>
      <p:sp>
        <p:nvSpPr>
          <p:cNvPr id="24580" name="Прямоугольник 6"/>
          <p:cNvSpPr>
            <a:spLocks noChangeArrowheads="1"/>
          </p:cNvSpPr>
          <p:nvPr/>
        </p:nvSpPr>
        <p:spPr bwMode="auto">
          <a:xfrm>
            <a:off x="395288" y="4292600"/>
            <a:ext cx="2587625" cy="23082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/>
            <a:r>
              <a:rPr lang="ru-RU" altLang="ru-RU" b="1">
                <a:solidFill>
                  <a:srgbClr val="9E3611"/>
                </a:solidFill>
              </a:rPr>
              <a:t>При любом формате организации обучения школа должна создать условия для ученика </a:t>
            </a:r>
          </a:p>
          <a:p>
            <a:pPr algn="r" eaLnBrk="1" hangingPunct="1"/>
            <a:r>
              <a:rPr lang="ru-RU" altLang="ru-RU" b="1" i="1">
                <a:solidFill>
                  <a:srgbClr val="9E3611"/>
                </a:solidFill>
              </a:rPr>
              <a:t>в части</a:t>
            </a:r>
            <a:r>
              <a:rPr lang="ru-RU" altLang="ru-RU" b="1">
                <a:solidFill>
                  <a:srgbClr val="666633"/>
                </a:solidFill>
              </a:rPr>
              <a:t>:</a:t>
            </a:r>
            <a:endParaRPr lang="ru-RU" altLang="ru-RU" sz="1400" i="1">
              <a:solidFill>
                <a:srgbClr val="666633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55938" y="3514725"/>
            <a:ext cx="5772150" cy="3108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hangingPunct="1">
              <a:spcAft>
                <a:spcPts val="600"/>
              </a:spcAft>
              <a:defRPr/>
            </a:pPr>
            <a:r>
              <a:rPr lang="ru-RU" sz="1600" dirty="0">
                <a:solidFill>
                  <a:srgbClr val="666633"/>
                </a:solidFill>
                <a:latin typeface="+mj-lt"/>
                <a:cs typeface="Arial" panose="020B0604020202020204" pitchFamily="34" charset="0"/>
              </a:rPr>
              <a:t>- </a:t>
            </a:r>
            <a:r>
              <a:rPr lang="ru-RU" sz="1600" b="1" dirty="0">
                <a:latin typeface="+mj-lt"/>
                <a:cs typeface="Arial" panose="020B0604020202020204" pitchFamily="34" charset="0"/>
              </a:rPr>
              <a:t>ликвидации пробелов и успешного прохождения промежуточной аттестации по предмету, за знание которого получен неудовлетворительный результат (включая участие в пробных экзаменах);</a:t>
            </a:r>
          </a:p>
          <a:p>
            <a:pPr algn="just" eaLnBrk="1" hangingPunct="1">
              <a:spcAft>
                <a:spcPts val="600"/>
              </a:spcAft>
              <a:defRPr/>
            </a:pPr>
            <a:r>
              <a:rPr lang="ru-RU" sz="1600" b="1" dirty="0">
                <a:latin typeface="+mj-lt"/>
                <a:cs typeface="Arial" panose="020B0604020202020204" pitchFamily="34" charset="0"/>
              </a:rPr>
              <a:t>- своевременного включения ученика в региональную базу данных для прохождения ГИА;</a:t>
            </a:r>
          </a:p>
          <a:p>
            <a:pPr algn="just" eaLnBrk="1" hangingPunct="1">
              <a:spcAft>
                <a:spcPts val="600"/>
              </a:spcAft>
              <a:defRPr/>
            </a:pPr>
            <a:r>
              <a:rPr lang="ru-RU" sz="1600" b="1" dirty="0">
                <a:latin typeface="+mj-lt"/>
                <a:cs typeface="Arial" panose="020B0604020202020204" pitchFamily="34" charset="0"/>
              </a:rPr>
              <a:t>- получения допуска к экзаменам;</a:t>
            </a:r>
          </a:p>
          <a:p>
            <a:pPr algn="just" eaLnBrk="1" hangingPunct="1">
              <a:spcAft>
                <a:spcPts val="600"/>
              </a:spcAft>
              <a:defRPr/>
            </a:pPr>
            <a:r>
              <a:rPr lang="ru-RU" sz="1600" b="1" dirty="0">
                <a:latin typeface="+mj-lt"/>
                <a:cs typeface="Arial" panose="020B0604020202020204" pitchFamily="34" charset="0"/>
              </a:rPr>
              <a:t>- консультационного сопровождения при подготовке к экзаменам;</a:t>
            </a:r>
          </a:p>
          <a:p>
            <a:pPr algn="just" eaLnBrk="1" hangingPunct="1">
              <a:spcAft>
                <a:spcPts val="600"/>
              </a:spcAft>
              <a:defRPr/>
            </a:pPr>
            <a:r>
              <a:rPr lang="ru-RU" sz="1600" b="1" dirty="0">
                <a:latin typeface="+mj-lt"/>
                <a:cs typeface="Arial" panose="020B0604020202020204" pitchFamily="34" charset="0"/>
              </a:rPr>
              <a:t>- информационно-разъяснительной работы по всем вопросам проведения ГИА. </a:t>
            </a: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563563" y="3514725"/>
            <a:ext cx="79613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83" name="Прямоугольник 9"/>
          <p:cNvSpPr>
            <a:spLocks noChangeArrowheads="1"/>
          </p:cNvSpPr>
          <p:nvPr/>
        </p:nvSpPr>
        <p:spPr bwMode="auto">
          <a:xfrm>
            <a:off x="395288" y="404813"/>
            <a:ext cx="2160587" cy="25542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/>
            <a:r>
              <a:rPr lang="ru-RU" altLang="ru-RU" sz="2000" b="1"/>
              <a:t>Форматы организации повторного обучения выпускников 9 классов, не получивших аттестат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/>
          <a:lstStyle/>
          <a:p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Ст. 59 Федерального закона «Об образовании в Российской Федерации» от 29.12.2012 № 273-ФЗ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357158" y="1214422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п.6.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 ГИА допускается обучающийся, не имеющий академической задолженности и в полном объеме выполнивший учебный план по соответствующим образовательным программам.</a:t>
            </a:r>
          </a:p>
          <a:p>
            <a:pPr>
              <a:buNone/>
            </a:pP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п.7.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Обучающиеся, не прошедшие ГИА или получившие на ГИА неудовлетворительные результаты, вправе пройти ГИА в сроки, определяемые порядком проведения ГИА по соответствующим образовательным программам </a:t>
            </a:r>
          </a:p>
          <a:p>
            <a:pPr>
              <a:buNone/>
            </a:pP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п.11.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 проведении ГИА используются контрольно-измерительные материалы, представляющие собой комплексы заданий стандартизированной формы</a:t>
            </a:r>
          </a:p>
          <a:p>
            <a:pPr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571500" y="214313"/>
            <a:ext cx="8183563" cy="714375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Нормативно-правовая база:</a:t>
            </a:r>
            <a:endParaRPr lang="ru-RU" sz="2800" b="1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26627" name="Содержимое 2"/>
          <p:cNvSpPr txBox="1">
            <a:spLocks/>
          </p:cNvSpPr>
          <p:nvPr/>
        </p:nvSpPr>
        <p:spPr bwMode="auto">
          <a:xfrm>
            <a:off x="500063" y="1000125"/>
            <a:ext cx="8183562" cy="483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5113" indent="-265113" eaLnBrk="1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endParaRPr lang="ru-RU" altLang="ru-RU"/>
          </a:p>
        </p:txBody>
      </p:sp>
      <p:sp>
        <p:nvSpPr>
          <p:cNvPr id="26628" name="Содержимое 2"/>
          <p:cNvSpPr txBox="1">
            <a:spLocks/>
          </p:cNvSpPr>
          <p:nvPr/>
        </p:nvSpPr>
        <p:spPr bwMode="auto">
          <a:xfrm>
            <a:off x="500063" y="1285875"/>
            <a:ext cx="8183562" cy="500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ts val="250"/>
              </a:spcBef>
              <a:buClr>
                <a:schemeClr val="accent1"/>
              </a:buClr>
              <a:buSzPct val="80000"/>
              <a:buFont typeface="Arial" charset="0"/>
              <a:buChar char="•"/>
            </a:pPr>
            <a:r>
              <a:rPr lang="ru-RU" altLang="ru-RU"/>
              <a:t>Федеральный закон от 29.12.2012 N 273-ФЗ "Об образовании в Российской Федерации«, </a:t>
            </a:r>
            <a:r>
              <a:rPr lang="ru-RU" altLang="ru-RU" b="1"/>
              <a:t>статьи 59-60</a:t>
            </a:r>
            <a:r>
              <a:rPr lang="ru-RU" altLang="ru-RU"/>
              <a:t>. </a:t>
            </a:r>
          </a:p>
          <a:p>
            <a:pPr marL="342900" indent="-342900" eaLnBrk="1" hangingPunct="1">
              <a:spcBef>
                <a:spcPts val="250"/>
              </a:spcBef>
              <a:buClr>
                <a:schemeClr val="accent1"/>
              </a:buClr>
              <a:buSzPct val="80000"/>
              <a:buFont typeface="Arial" charset="0"/>
              <a:buChar char="•"/>
            </a:pPr>
            <a:endParaRPr lang="ru-RU" altLang="ru-RU"/>
          </a:p>
          <a:p>
            <a:pPr marL="342900" indent="-342900" eaLnBrk="1" hangingPunct="1">
              <a:spcBef>
                <a:spcPts val="250"/>
              </a:spcBef>
              <a:buClr>
                <a:schemeClr val="accent1"/>
              </a:buClr>
              <a:buSzPct val="80000"/>
              <a:buFont typeface="Arial" charset="0"/>
              <a:buChar char="•"/>
            </a:pPr>
            <a:r>
              <a:rPr lang="ru-RU" altLang="ru-RU"/>
              <a:t>Порядок проведения государственной итоговой аттестации по образовательным программам </a:t>
            </a:r>
            <a:r>
              <a:rPr lang="ru-RU" altLang="ru-RU" u="sng"/>
              <a:t>основного</a:t>
            </a:r>
            <a:r>
              <a:rPr lang="ru-RU" altLang="ru-RU"/>
              <a:t> общего образования. Утв. приказом Минобрнауки России </a:t>
            </a:r>
            <a:r>
              <a:rPr lang="ru-RU" altLang="ru-RU" b="1"/>
              <a:t>№ 1394 от 25.12.2013</a:t>
            </a:r>
            <a:r>
              <a:rPr lang="ru-RU" altLang="ru-RU"/>
              <a:t>. Последние изменения </a:t>
            </a:r>
            <a:r>
              <a:rPr lang="ru-RU" altLang="ru-RU" i="1" u="sng"/>
              <a:t>от 01.09.2016 года</a:t>
            </a:r>
          </a:p>
          <a:p>
            <a:pPr marL="342900" indent="-342900" eaLnBrk="1" hangingPunct="1">
              <a:spcBef>
                <a:spcPts val="250"/>
              </a:spcBef>
              <a:buClr>
                <a:schemeClr val="accent1"/>
              </a:buClr>
              <a:buSzPct val="80000"/>
              <a:buFont typeface="Arial" charset="0"/>
              <a:buChar char="•"/>
            </a:pPr>
            <a:endParaRPr lang="ru-RU" altLang="ru-RU"/>
          </a:p>
          <a:p>
            <a:pPr marL="342900" indent="-342900" eaLnBrk="1" hangingPunct="1">
              <a:spcBef>
                <a:spcPts val="250"/>
              </a:spcBef>
              <a:buClr>
                <a:schemeClr val="accent1"/>
              </a:buClr>
              <a:buSzPct val="80000"/>
              <a:buFont typeface="Arial" charset="0"/>
              <a:buChar char="•"/>
            </a:pPr>
            <a:r>
              <a:rPr lang="ru-RU" altLang="ru-RU"/>
              <a:t>письмо Рособрнадзора </a:t>
            </a:r>
            <a:r>
              <a:rPr lang="ru-RU" altLang="ru-RU" u="sng"/>
              <a:t>от 25.12.15 № 01-311/10-01 </a:t>
            </a:r>
            <a:r>
              <a:rPr lang="ru-RU" altLang="ru-RU"/>
              <a:t>«О направлении методических документов ГИА-9 и ГИА-11 2016 года». (</a:t>
            </a:r>
            <a:r>
              <a:rPr lang="ru-RU" altLang="ru-RU" b="1"/>
              <a:t>Приложение-15 </a:t>
            </a:r>
            <a:r>
              <a:rPr lang="ru-RU" altLang="ru-RU"/>
              <a:t>– всё, что касается ГВЭ, </a:t>
            </a:r>
            <a:r>
              <a:rPr lang="ru-RU" altLang="ru-RU" b="1"/>
              <a:t>Приложение-14</a:t>
            </a:r>
            <a:r>
              <a:rPr lang="ru-RU" altLang="ru-RU"/>
              <a:t> – организация ОГЭ)</a:t>
            </a:r>
            <a:br>
              <a:rPr lang="ru-RU" altLang="ru-RU"/>
            </a:br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571500" y="214313"/>
            <a:ext cx="8183563" cy="714375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Интернет-ресурсы в помощь:</a:t>
            </a:r>
            <a:endParaRPr lang="ru-RU" sz="2800" b="1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25603" name="Содержимое 2"/>
          <p:cNvSpPr txBox="1">
            <a:spLocks/>
          </p:cNvSpPr>
          <p:nvPr/>
        </p:nvSpPr>
        <p:spPr bwMode="auto">
          <a:xfrm>
            <a:off x="500063" y="1000125"/>
            <a:ext cx="8183562" cy="483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5113" indent="-265113" eaLnBrk="1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endParaRPr lang="ru-RU" altLang="ru-RU"/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500063" y="1000125"/>
            <a:ext cx="8183562" cy="5286375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265176" indent="-265176" eaLnBrk="1" fontAlgn="auto" hangingPunct="1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r>
              <a:rPr lang="ru-RU" b="1" dirty="0">
                <a:latin typeface="+mn-lt"/>
                <a:cs typeface="+mn-cs"/>
              </a:rPr>
              <a:t>Подробная информация на сайтах:</a:t>
            </a:r>
          </a:p>
          <a:p>
            <a:pPr marL="265176" indent="-265176" eaLnBrk="1" fontAlgn="auto" hangingPunct="1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endParaRPr lang="ru-RU" b="1" dirty="0">
              <a:latin typeface="+mn-lt"/>
              <a:cs typeface="+mn-cs"/>
            </a:endParaRPr>
          </a:p>
          <a:p>
            <a:pPr marL="342900" indent="-342900" eaLnBrk="1" fontAlgn="auto" hangingPunct="1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Tx/>
              <a:buAutoNum type="arabicPeriod"/>
              <a:defRPr/>
            </a:pPr>
            <a:r>
              <a:rPr lang="ru-RU" i="1" dirty="0">
                <a:latin typeface="+mn-lt"/>
                <a:cs typeface="+mn-cs"/>
              </a:rPr>
              <a:t>Официальный сайт информационной поддержки ГИА в Мурманской области</a:t>
            </a:r>
            <a:r>
              <a:rPr lang="ru-RU" dirty="0">
                <a:latin typeface="+mn-lt"/>
                <a:cs typeface="+mn-cs"/>
              </a:rPr>
              <a:t/>
            </a:r>
            <a:br>
              <a:rPr lang="ru-RU" dirty="0">
                <a:latin typeface="+mn-lt"/>
                <a:cs typeface="+mn-cs"/>
              </a:rPr>
            </a:br>
            <a:r>
              <a:rPr lang="ru-RU" sz="2400" b="1" u="sng" dirty="0">
                <a:latin typeface="+mn-lt"/>
                <a:cs typeface="+mn-cs"/>
                <a:hlinkClick r:id="rId2"/>
              </a:rPr>
              <a:t>http://gia.edunord.ru</a:t>
            </a:r>
            <a:r>
              <a:rPr lang="ru-RU" dirty="0">
                <a:latin typeface="+mn-lt"/>
                <a:cs typeface="+mn-cs"/>
              </a:rPr>
              <a:t/>
            </a:r>
            <a:br>
              <a:rPr lang="ru-RU" dirty="0">
                <a:latin typeface="+mn-lt"/>
                <a:cs typeface="+mn-cs"/>
              </a:rPr>
            </a:br>
            <a:r>
              <a:rPr lang="ru-RU" dirty="0">
                <a:latin typeface="+mn-lt"/>
                <a:cs typeface="+mn-cs"/>
              </a:rPr>
              <a:t>На сайте:</a:t>
            </a:r>
            <a:br>
              <a:rPr lang="ru-RU" dirty="0">
                <a:latin typeface="+mn-lt"/>
                <a:cs typeface="+mn-cs"/>
              </a:rPr>
            </a:br>
            <a:r>
              <a:rPr lang="ru-RU" dirty="0">
                <a:latin typeface="+mn-lt"/>
                <a:cs typeface="+mn-cs"/>
              </a:rPr>
              <a:t>- размещается полная нормативная база документов по ГИА</a:t>
            </a:r>
            <a:br>
              <a:rPr lang="ru-RU" dirty="0">
                <a:latin typeface="+mn-lt"/>
                <a:cs typeface="+mn-cs"/>
              </a:rPr>
            </a:br>
            <a:r>
              <a:rPr lang="ru-RU" dirty="0">
                <a:latin typeface="+mn-lt"/>
                <a:cs typeface="+mn-cs"/>
              </a:rPr>
              <a:t>- расписание экзаменов </a:t>
            </a:r>
            <a:br>
              <a:rPr lang="ru-RU" dirty="0">
                <a:latin typeface="+mn-lt"/>
                <a:cs typeface="+mn-cs"/>
              </a:rPr>
            </a:br>
            <a:r>
              <a:rPr lang="ru-RU" dirty="0">
                <a:latin typeface="+mn-lt"/>
                <a:cs typeface="+mn-cs"/>
              </a:rPr>
              <a:t>- результаты ГИА</a:t>
            </a:r>
            <a:br>
              <a:rPr lang="ru-RU" dirty="0">
                <a:latin typeface="+mn-lt"/>
                <a:cs typeface="+mn-cs"/>
              </a:rPr>
            </a:br>
            <a:endParaRPr lang="ru-RU" dirty="0">
              <a:latin typeface="+mn-lt"/>
              <a:cs typeface="+mn-cs"/>
            </a:endParaRPr>
          </a:p>
          <a:p>
            <a:pPr marL="342900" indent="-342900" eaLnBrk="1" fontAlgn="auto" hangingPunct="1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Tx/>
              <a:buAutoNum type="arabicPeriod"/>
              <a:defRPr/>
            </a:pPr>
            <a:r>
              <a:rPr lang="ru-RU" i="1" dirty="0">
                <a:latin typeface="+mn-lt"/>
                <a:cs typeface="+mn-cs"/>
              </a:rPr>
              <a:t>Федеральный институт педагогических измерений</a:t>
            </a:r>
            <a:r>
              <a:rPr lang="ru-RU" dirty="0">
                <a:latin typeface="+mn-lt"/>
                <a:cs typeface="+mn-cs"/>
              </a:rPr>
              <a:t/>
            </a:r>
            <a:br>
              <a:rPr lang="ru-RU" dirty="0">
                <a:latin typeface="+mn-lt"/>
                <a:cs typeface="+mn-cs"/>
              </a:rPr>
            </a:br>
            <a:r>
              <a:rPr lang="ru-RU" sz="2400" b="1" u="sng" dirty="0">
                <a:latin typeface="+mn-lt"/>
                <a:cs typeface="+mn-cs"/>
                <a:hlinkClick r:id="rId3"/>
              </a:rPr>
              <a:t>http://fipi.ru/</a:t>
            </a:r>
            <a:r>
              <a:rPr lang="ru-RU" dirty="0">
                <a:latin typeface="+mn-lt"/>
                <a:cs typeface="+mn-cs"/>
              </a:rPr>
              <a:t/>
            </a:r>
            <a:br>
              <a:rPr lang="ru-RU" dirty="0">
                <a:latin typeface="+mn-lt"/>
                <a:cs typeface="+mn-cs"/>
              </a:rPr>
            </a:br>
            <a:r>
              <a:rPr lang="ru-RU" dirty="0">
                <a:latin typeface="+mn-lt"/>
                <a:cs typeface="+mn-cs"/>
              </a:rPr>
              <a:t>На сайте</a:t>
            </a:r>
            <a:br>
              <a:rPr lang="ru-RU" dirty="0">
                <a:latin typeface="+mn-lt"/>
                <a:cs typeface="+mn-cs"/>
              </a:rPr>
            </a:br>
            <a:r>
              <a:rPr lang="ru-RU" dirty="0">
                <a:latin typeface="+mn-lt"/>
                <a:cs typeface="+mn-cs"/>
              </a:rPr>
              <a:t>- размещается методические рекомендации проведения экзаменов,</a:t>
            </a:r>
            <a:br>
              <a:rPr lang="ru-RU" dirty="0">
                <a:latin typeface="+mn-lt"/>
                <a:cs typeface="+mn-cs"/>
              </a:rPr>
            </a:br>
            <a:r>
              <a:rPr lang="ru-RU" dirty="0">
                <a:latin typeface="+mn-lt"/>
                <a:cs typeface="+mn-cs"/>
              </a:rPr>
              <a:t>- опубликованы демонстрационные материалы ко всем экзаменам за 2005-2017 годы,</a:t>
            </a:r>
            <a:br>
              <a:rPr lang="ru-RU" dirty="0">
                <a:latin typeface="+mn-lt"/>
                <a:cs typeface="+mn-cs"/>
              </a:rPr>
            </a:br>
            <a:r>
              <a:rPr lang="ru-RU" dirty="0">
                <a:latin typeface="+mn-lt"/>
                <a:cs typeface="+mn-cs"/>
              </a:rPr>
              <a:t>- создан открытый банк заданий ГИА-9 в оболочке, оптимизированной для мобильных устройств</a:t>
            </a:r>
            <a:endParaRPr lang="en-US" dirty="0">
              <a:latin typeface="+mn-lt"/>
              <a:cs typeface="+mn-cs"/>
            </a:endParaRPr>
          </a:p>
          <a:p>
            <a:pPr marL="342900" indent="-342900" eaLnBrk="1" fontAlgn="auto" hangingPunct="1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Tx/>
              <a:buAutoNum type="arabicPeriod"/>
              <a:defRPr/>
            </a:pPr>
            <a:endParaRPr lang="ru-RU" dirty="0">
              <a:latin typeface="+mn-lt"/>
              <a:cs typeface="+mn-cs"/>
            </a:endParaRPr>
          </a:p>
          <a:p>
            <a:pPr marL="342900" indent="-342900" eaLnBrk="1" fontAlgn="auto" hangingPunct="1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Tx/>
              <a:buAutoNum type="arabicPeriod"/>
              <a:defRPr/>
            </a:pPr>
            <a:r>
              <a:rPr lang="ru-RU" i="1" dirty="0">
                <a:latin typeface="+mn-lt"/>
                <a:cs typeface="+mn-cs"/>
              </a:rPr>
              <a:t>Официальный информационный портал государственной итоговой аттестации</a:t>
            </a:r>
            <a:r>
              <a:rPr lang="en-US" i="1" dirty="0">
                <a:latin typeface="+mn-lt"/>
                <a:cs typeface="+mn-cs"/>
              </a:rPr>
              <a:t> </a:t>
            </a:r>
            <a:r>
              <a:rPr lang="en-US" dirty="0">
                <a:latin typeface="+mn-lt"/>
                <a:cs typeface="+mn-cs"/>
              </a:rPr>
              <a:t>    </a:t>
            </a:r>
            <a:r>
              <a:rPr lang="en-US" sz="2400" b="1" dirty="0">
                <a:latin typeface="+mn-lt"/>
                <a:cs typeface="+mn-cs"/>
                <a:hlinkClick r:id="rId4"/>
              </a:rPr>
              <a:t>http://gia.edu.ru</a:t>
            </a:r>
            <a:endParaRPr lang="en-US" sz="2400" b="1" dirty="0">
              <a:latin typeface="+mn-lt"/>
              <a:cs typeface="+mn-cs"/>
            </a:endParaRPr>
          </a:p>
          <a:p>
            <a:pPr marL="342900" indent="-342900" eaLnBrk="1" fontAlgn="auto" hangingPunct="1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r>
              <a:rPr lang="ru-RU" dirty="0">
                <a:solidFill>
                  <a:srgbClr val="002060"/>
                </a:solidFill>
                <a:latin typeface="+mn-lt"/>
                <a:cs typeface="+mn-cs"/>
              </a:rPr>
              <a:t/>
            </a:r>
            <a:br>
              <a:rPr lang="ru-RU" dirty="0">
                <a:solidFill>
                  <a:srgbClr val="002060"/>
                </a:solidFill>
                <a:latin typeface="+mn-lt"/>
                <a:cs typeface="+mn-cs"/>
              </a:rPr>
            </a:br>
            <a:endParaRPr lang="ru-RU" dirty="0">
              <a:solidFill>
                <a:srgbClr val="002060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СПАСИБО </a:t>
            </a:r>
          </a:p>
          <a:p>
            <a:pPr algn="ctr">
              <a:buNone/>
            </a:pPr>
            <a:r>
              <a:rPr lang="ru-RU" sz="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ЗА ВНИМАНИЕ!</a:t>
            </a:r>
            <a:endParaRPr lang="ru-RU" sz="6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1082660"/>
          </a:xfrm>
        </p:spPr>
        <p:txBody>
          <a:bodyPr/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Основной документ, регламентирующий ГИА-9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357298"/>
            <a:ext cx="7929618" cy="4168773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Порядок проведения государственной итоговой аттестации по образовательным программам основного общего образования (утвержден приказом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России №1394 от 25.12.2013  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с изменениями от 24.03.2016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305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28" cy="868346"/>
          </a:xfrm>
        </p:spPr>
        <p:txBody>
          <a:bodyPr/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Какие экзамены включает в себя</a:t>
            </a:r>
            <a:b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ГИА-9 в 2017 году?</a:t>
            </a:r>
          </a:p>
        </p:txBody>
      </p:sp>
      <p:grpSp>
        <p:nvGrpSpPr>
          <p:cNvPr id="36866" name="Группа 17"/>
          <p:cNvGrpSpPr>
            <a:grpSpLocks/>
          </p:cNvGrpSpPr>
          <p:nvPr/>
        </p:nvGrpSpPr>
        <p:grpSpPr bwMode="auto">
          <a:xfrm>
            <a:off x="900112" y="1142984"/>
            <a:ext cx="7386664" cy="5381641"/>
            <a:chOff x="1440160" y="1196752"/>
            <a:chExt cx="3419680" cy="5205164"/>
          </a:xfrm>
        </p:grpSpPr>
        <p:sp>
          <p:nvSpPr>
            <p:cNvPr id="5" name="Стрелка вниз 4"/>
            <p:cNvSpPr/>
            <p:nvPr/>
          </p:nvSpPr>
          <p:spPr>
            <a:xfrm>
              <a:off x="2842420" y="1680420"/>
              <a:ext cx="628377" cy="483668"/>
            </a:xfrm>
            <a:prstGeom prst="downArrow">
              <a:avLst/>
            </a:prstGeom>
            <a:gradFill rotWithShape="1">
              <a:gsLst>
                <a:gs pos="0">
                  <a:srgbClr val="C0504D">
                    <a:shade val="51000"/>
                    <a:satMod val="130000"/>
                  </a:srgbClr>
                </a:gs>
                <a:gs pos="80000">
                  <a:srgbClr val="C0504D">
                    <a:shade val="93000"/>
                    <a:satMod val="130000"/>
                  </a:srgbClr>
                </a:gs>
                <a:gs pos="100000">
                  <a:srgbClr val="C0504D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kern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440160" y="1196752"/>
              <a:ext cx="3419680" cy="423972"/>
            </a:xfrm>
            <a:prstGeom prst="rect">
              <a:avLst/>
            </a:prstGeom>
            <a:gradFill rotWithShape="1">
              <a:gsLst>
                <a:gs pos="0">
                  <a:srgbClr val="C0504D">
                    <a:tint val="50000"/>
                    <a:satMod val="300000"/>
                  </a:srgbClr>
                </a:gs>
                <a:gs pos="35000">
                  <a:srgbClr val="C0504D">
                    <a:tint val="37000"/>
                    <a:satMod val="300000"/>
                  </a:srgbClr>
                </a:gs>
                <a:gs pos="100000">
                  <a:srgbClr val="C0504D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C0504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ru-RU" sz="2400" b="1" kern="0" dirty="0" smtClean="0">
                  <a:solidFill>
                    <a:srgbClr val="333399"/>
                  </a:solidFill>
                  <a:latin typeface="Cambria" panose="02040503050406030204" pitchFamily="18" charset="0"/>
                </a:rPr>
                <a:t>2016/17</a:t>
              </a:r>
              <a:endParaRPr lang="ru-RU" sz="2400" b="1" kern="0" dirty="0">
                <a:solidFill>
                  <a:srgbClr val="333399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1440160" y="2182844"/>
              <a:ext cx="3419680" cy="346164"/>
            </a:xfrm>
            <a:prstGeom prst="rect">
              <a:avLst/>
            </a:prstGeom>
            <a:gradFill rotWithShape="1">
              <a:gsLst>
                <a:gs pos="0">
                  <a:srgbClr val="4F81BD">
                    <a:tint val="50000"/>
                    <a:satMod val="300000"/>
                  </a:srgbClr>
                </a:gs>
                <a:gs pos="35000">
                  <a:srgbClr val="4F81BD">
                    <a:tint val="37000"/>
                    <a:satMod val="300000"/>
                  </a:srgbClr>
                </a:gs>
                <a:gs pos="100000">
                  <a:srgbClr val="4F81BD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b="1" kern="0" dirty="0">
                  <a:solidFill>
                    <a:srgbClr val="333399"/>
                  </a:solidFill>
                  <a:latin typeface="Cambria" pitchFamily="18" charset="0"/>
                </a:rPr>
                <a:t>Обязательные предметы: </a:t>
              </a: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1562404" y="3578615"/>
              <a:ext cx="3098985" cy="1367190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kern="0" dirty="0" smtClean="0">
                  <a:solidFill>
                    <a:srgbClr val="C00000"/>
                  </a:solidFill>
                  <a:latin typeface="Cambria" pitchFamily="18" charset="0"/>
                </a:rPr>
                <a:t> + 2 </a:t>
              </a:r>
              <a:r>
                <a:rPr lang="ru-RU" sz="2000" b="1" kern="0" dirty="0">
                  <a:solidFill>
                    <a:srgbClr val="C00000"/>
                  </a:solidFill>
                  <a:latin typeface="Cambria" pitchFamily="18" charset="0"/>
                </a:rPr>
                <a:t>предмета по выбору 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kern="0" dirty="0">
                  <a:solidFill>
                    <a:srgbClr val="333399"/>
                  </a:solidFill>
                  <a:latin typeface="Cambria" pitchFamily="18" charset="0"/>
                </a:rPr>
                <a:t>(физика, химия, биология, история, география, информатика и ИКТ, иностранные языки, обществознание, литература</a:t>
              </a:r>
              <a:r>
                <a:rPr lang="ru-RU" kern="0" dirty="0" smtClean="0">
                  <a:solidFill>
                    <a:srgbClr val="333399"/>
                  </a:solidFill>
                  <a:latin typeface="Cambria" pitchFamily="18" charset="0"/>
                </a:rPr>
                <a:t>) 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i="1" u="sng" kern="0" dirty="0" smtClean="0">
                  <a:solidFill>
                    <a:srgbClr val="333399"/>
                  </a:solidFill>
                  <a:latin typeface="Cambria" pitchFamily="18" charset="0"/>
                </a:rPr>
                <a:t>Общее количество экзаменов  не должно превышать 4-х                           </a:t>
              </a:r>
              <a:endParaRPr lang="ru-RU" sz="1400" i="1" u="sng" kern="0" dirty="0">
                <a:solidFill>
                  <a:srgbClr val="333399"/>
                </a:solidFill>
                <a:latin typeface="Cambria" pitchFamily="18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1562404" y="2651276"/>
              <a:ext cx="3098985" cy="358867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b="1" kern="0" dirty="0">
                  <a:solidFill>
                    <a:srgbClr val="333399"/>
                  </a:solidFill>
                  <a:latin typeface="Cambria" pitchFamily="18" charset="0"/>
                </a:rPr>
                <a:t>русский язык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1519522" y="3131423"/>
              <a:ext cx="3098985" cy="358867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b="1" kern="0" dirty="0">
                  <a:solidFill>
                    <a:srgbClr val="333399"/>
                  </a:solidFill>
                  <a:latin typeface="Cambria" pitchFamily="18" charset="0"/>
                </a:rPr>
                <a:t>математика</a:t>
              </a: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1549704" y="5082365"/>
              <a:ext cx="3098985" cy="1319551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 kern="0" dirty="0">
                  <a:solidFill>
                    <a:srgbClr val="C00000"/>
                  </a:solidFill>
                  <a:latin typeface="Cambria" pitchFamily="18" charset="0"/>
                </a:rPr>
                <a:t>Аттестат = успешные результаты ГИА по </a:t>
              </a:r>
              <a:r>
                <a:rPr lang="ru-RU" sz="1600" b="1" kern="0" dirty="0" smtClean="0">
                  <a:solidFill>
                    <a:srgbClr val="C00000"/>
                  </a:solidFill>
                  <a:latin typeface="Cambria" pitchFamily="18" charset="0"/>
                </a:rPr>
                <a:t>всем 4-м предметам</a:t>
              </a:r>
              <a:endParaRPr lang="ru-RU" sz="1600" b="1" kern="0" dirty="0">
                <a:solidFill>
                  <a:srgbClr val="C00000"/>
                </a:solidFill>
                <a:latin typeface="Cambria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582594"/>
          </a:xfrm>
        </p:spPr>
        <p:txBody>
          <a:bodyPr/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Какие формы проведения ГИА-9?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Группа 17"/>
          <p:cNvGrpSpPr>
            <a:grpSpLocks noGrp="1"/>
          </p:cNvGrpSpPr>
          <p:nvPr/>
        </p:nvGrpSpPr>
        <p:grpSpPr bwMode="auto">
          <a:xfrm>
            <a:off x="642910" y="571480"/>
            <a:ext cx="8286808" cy="5786478"/>
            <a:chOff x="1440160" y="1764950"/>
            <a:chExt cx="7261817" cy="4561486"/>
          </a:xfrm>
        </p:grpSpPr>
        <p:sp>
          <p:nvSpPr>
            <p:cNvPr id="6" name="Стрелка вниз 5"/>
            <p:cNvSpPr/>
            <p:nvPr/>
          </p:nvSpPr>
          <p:spPr>
            <a:xfrm>
              <a:off x="2533396" y="1764950"/>
              <a:ext cx="995127" cy="171056"/>
            </a:xfrm>
            <a:prstGeom prst="downArrow">
              <a:avLst/>
            </a:prstGeom>
            <a:gradFill rotWithShape="1">
              <a:gsLst>
                <a:gs pos="0">
                  <a:srgbClr val="C0504D">
                    <a:shade val="51000"/>
                    <a:satMod val="130000"/>
                  </a:srgbClr>
                </a:gs>
                <a:gs pos="80000">
                  <a:srgbClr val="C0504D">
                    <a:shade val="93000"/>
                    <a:satMod val="130000"/>
                  </a:srgbClr>
                </a:gs>
                <a:gs pos="100000">
                  <a:srgbClr val="C0504D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kern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8" name="Стрелка вниз 7"/>
            <p:cNvSpPr/>
            <p:nvPr/>
          </p:nvSpPr>
          <p:spPr>
            <a:xfrm>
              <a:off x="6376292" y="1768495"/>
              <a:ext cx="1086002" cy="224531"/>
            </a:xfrm>
            <a:prstGeom prst="downArrow">
              <a:avLst/>
            </a:prstGeom>
            <a:gradFill rotWithShape="1">
              <a:gsLst>
                <a:gs pos="0">
                  <a:srgbClr val="C0504D">
                    <a:shade val="51000"/>
                    <a:satMod val="130000"/>
                  </a:srgbClr>
                </a:gs>
                <a:gs pos="80000">
                  <a:srgbClr val="C0504D">
                    <a:shade val="93000"/>
                    <a:satMod val="130000"/>
                  </a:srgbClr>
                </a:gs>
                <a:gs pos="100000">
                  <a:srgbClr val="C0504D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kern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5047333" y="1993025"/>
              <a:ext cx="3654644" cy="346164"/>
            </a:xfrm>
            <a:prstGeom prst="rect">
              <a:avLst/>
            </a:prstGeom>
            <a:gradFill rotWithShape="1">
              <a:gsLst>
                <a:gs pos="0">
                  <a:srgbClr val="4F81BD">
                    <a:tint val="50000"/>
                    <a:satMod val="300000"/>
                  </a:srgbClr>
                </a:gs>
                <a:gs pos="35000">
                  <a:srgbClr val="4F81BD">
                    <a:tint val="37000"/>
                    <a:satMod val="300000"/>
                  </a:srgbClr>
                </a:gs>
                <a:gs pos="100000">
                  <a:srgbClr val="4F81BD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kern="0" dirty="0" smtClean="0">
                  <a:solidFill>
                    <a:srgbClr val="333399"/>
                  </a:solidFill>
                  <a:latin typeface="Times New Roman" pitchFamily="18" charset="0"/>
                  <a:cs typeface="Times New Roman" pitchFamily="18" charset="0"/>
                </a:rPr>
                <a:t>ГОСУДАРСТВЕННЫЙ ВЫПУСКНОЙ ЭКЗАМЕН</a:t>
              </a:r>
              <a:endParaRPr lang="ru-RU" sz="1400" b="1" kern="0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110617" y="3133401"/>
              <a:ext cx="3543890" cy="1367190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kern="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УЧАСТНИКИ: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kern="0" dirty="0" smtClean="0">
                  <a:latin typeface="Times New Roman" pitchFamily="18" charset="0"/>
                  <a:cs typeface="Times New Roman" pitchFamily="18" charset="0"/>
                </a:rPr>
                <a:t>ОБУЧАЮЩИЕСЯ С ОГРАНИЧЕННЫМИ ВОЗМОЖНОСТЯМИ ЗДОРОВЬЯ, ДЕТИ-ИНВАЛИДЫ, ИМЕЮЩИЕ ГОДОВЫЕ ОТМЕТКИ ПО ВСЕМ УЧЕБНЫМ ПРЕДМЕТАМ УЧЕБНОГО ПЛАНА ЗА 9 КЛАСС НЕ НИЖЕ «3»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300" kern="0" dirty="0">
                <a:solidFill>
                  <a:srgbClr val="333399"/>
                </a:solidFill>
                <a:latin typeface="Cambria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5047333" y="2449176"/>
              <a:ext cx="3607173" cy="570188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kern="0" dirty="0" smtClean="0">
                  <a:solidFill>
                    <a:srgbClr val="333399"/>
                  </a:solidFill>
                  <a:latin typeface="Times New Roman" pitchFamily="18" charset="0"/>
                  <a:cs typeface="Times New Roman" pitchFamily="18" charset="0"/>
                </a:rPr>
                <a:t>ПИСЬМЕННЫЙ  И УСТНЫЙ ЭКЗАМЕН 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kern="0" dirty="0" smtClean="0">
                  <a:solidFill>
                    <a:srgbClr val="333399"/>
                  </a:solidFill>
                  <a:latin typeface="Times New Roman" pitchFamily="18" charset="0"/>
                  <a:cs typeface="Times New Roman" pitchFamily="18" charset="0"/>
                </a:rPr>
                <a:t>С ИСПОЛЬЗОВАНИЕМ ТЕКСТОВ, ЗАДАНИЙ, ТЕМ, БИЛЕТОВ</a:t>
              </a:r>
              <a:endParaRPr lang="ru-RU" sz="1400" b="1" kern="0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1440160" y="1993025"/>
              <a:ext cx="3419680" cy="346164"/>
            </a:xfrm>
            <a:prstGeom prst="rect">
              <a:avLst/>
            </a:prstGeom>
            <a:gradFill rotWithShape="1">
              <a:gsLst>
                <a:gs pos="0">
                  <a:srgbClr val="4F81BD">
                    <a:tint val="50000"/>
                    <a:satMod val="300000"/>
                  </a:srgbClr>
                </a:gs>
                <a:gs pos="35000">
                  <a:srgbClr val="4F81BD">
                    <a:tint val="37000"/>
                    <a:satMod val="300000"/>
                  </a:srgbClr>
                </a:gs>
                <a:gs pos="100000">
                  <a:srgbClr val="4F81BD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kern="0" dirty="0" smtClean="0">
                  <a:solidFill>
                    <a:srgbClr val="333399"/>
                  </a:solidFill>
                  <a:latin typeface="Times New Roman" pitchFamily="18" charset="0"/>
                  <a:cs typeface="Times New Roman" pitchFamily="18" charset="0"/>
                </a:rPr>
                <a:t>ОСНОВНОЙ ГОСУДАРСТВЕННЫЙ ЭКЗАМЕН</a:t>
              </a:r>
              <a:endParaRPr lang="ru-RU" sz="1400" b="1" kern="0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1503444" y="3019364"/>
              <a:ext cx="3290755" cy="1367190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 kern="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УЧАСТНИКИ: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Tx/>
                <a:buChar char="-"/>
                <a:defRPr/>
              </a:pPr>
              <a:r>
                <a:rPr lang="ru-RU" sz="1600" kern="0" dirty="0" smtClean="0">
                  <a:latin typeface="Times New Roman" pitchFamily="18" charset="0"/>
                  <a:cs typeface="Times New Roman" pitchFamily="18" charset="0"/>
                </a:rPr>
                <a:t>ОБУЧАЮЩИЕСЯ, ИМЕЮЩИЕ   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kern="0" dirty="0" smtClean="0">
                  <a:latin typeface="Times New Roman" pitchFamily="18" charset="0"/>
                  <a:cs typeface="Times New Roman" pitchFamily="18" charset="0"/>
                </a:rPr>
                <a:t> ГОДОВЫЕ ОТМЕТКИ ПО ВСЕМ УЧЕБНЫМ ПРЕДМЕТАМ УЧЕБНОГО ПЛАНА ЗА 9 КЛАСС НЕ НИЖЕ «3»</a:t>
              </a:r>
              <a:endParaRPr lang="ru-RU" sz="1600" kern="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1503444" y="2449176"/>
              <a:ext cx="3290755" cy="358867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kern="0" dirty="0" smtClean="0">
                  <a:latin typeface="Times New Roman" pitchFamily="18" charset="0"/>
                  <a:cs typeface="Times New Roman" pitchFamily="18" charset="0"/>
                </a:rPr>
                <a:t>КОНТРОЛЬНО-ИЗМЕРИТЕЛЬНЫЕ МАТЕРИАЛЫ</a:t>
              </a:r>
              <a:endParaRPr lang="ru-RU" sz="1400" b="1" kern="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1503444" y="4615890"/>
              <a:ext cx="7151063" cy="912300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 kern="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ЗАЯВЛЕНИЕ ДО 01.03.2017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Tx/>
                <a:buChar char="-"/>
                <a:defRPr/>
              </a:pPr>
              <a:r>
                <a:rPr lang="ru-RU" sz="1600" b="1" kern="0" dirty="0" smtClean="0">
                  <a:latin typeface="Times New Roman" pitchFamily="18" charset="0"/>
                  <a:cs typeface="Times New Roman" pitchFamily="18" charset="0"/>
                </a:rPr>
                <a:t> ЛИЧНО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Tx/>
                <a:buChar char="-"/>
                <a:defRPr/>
              </a:pPr>
              <a:r>
                <a:rPr lang="ru-RU" sz="1600" b="1" kern="0" dirty="0" smtClean="0">
                  <a:latin typeface="Times New Roman" pitchFamily="18" charset="0"/>
                  <a:cs typeface="Times New Roman" pitchFamily="18" charset="0"/>
                </a:rPr>
                <a:t> РОДИТЕЛЯМИ (ЗАКОННЫМИ ПРЕДСТАВИТЕЛЯМИ)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Tx/>
                <a:buChar char="-"/>
                <a:defRPr/>
              </a:pPr>
              <a:r>
                <a:rPr lang="ru-RU" sz="1600" b="1" kern="0" dirty="0" smtClean="0">
                  <a:latin typeface="Times New Roman" pitchFamily="18" charset="0"/>
                  <a:cs typeface="Times New Roman" pitchFamily="18" charset="0"/>
                </a:rPr>
                <a:t> УПОЛНОМОЧЕННЫМИ ЛИЦАМИ</a:t>
              </a:r>
              <a:endParaRPr lang="ru-RU" sz="1600" b="1" kern="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110617" y="5300116"/>
              <a:ext cx="3543890" cy="1026320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300" b="1" kern="0" dirty="0" smtClean="0">
                <a:solidFill>
                  <a:srgbClr val="C00000"/>
                </a:solidFill>
                <a:latin typeface="Cambria" pitchFamily="18" charset="0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800" b="1" kern="0" dirty="0" smtClean="0">
                  <a:solidFill>
                    <a:srgbClr val="C00000"/>
                  </a:solidFill>
                  <a:latin typeface="Cambria" pitchFamily="18" charset="0"/>
                </a:rPr>
                <a:t>+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kern="0" dirty="0" smtClean="0">
                  <a:latin typeface="Times New Roman" pitchFamily="18" charset="0"/>
                  <a:cs typeface="Times New Roman" pitchFamily="18" charset="0"/>
                </a:rPr>
                <a:t>КОПИЯ РЕКОМЕНДАЦИЙ ПСИХОЛОГО-МЕДИКО-ПЕДАГОГИЧЕСКОЙ КОМИССИИ, ОРИГИНАЛ  ИЛИ ЗАВЕРЕННУЮ КОПИЮ СПРАВКИ, ВЫДАННОЙ ФЕДЕРАЛЬНЫМ ГОСУДАРСТВЕННЫМ УЧРЕЖДЕНИЕМ МЕДИКО-СОЦИАЛЬНОЙ ЭКСПЕРТИЗЫ</a:t>
              </a:r>
              <a:endParaRPr lang="ru-RU" sz="1400" kern="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258204" cy="5768997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  Для обучающихся с ОВЗ, детей-инвалидов, количество экзаменов по их желанию может быть сокращено </a:t>
            </a:r>
            <a:r>
              <a:rPr lang="ru-RU" b="1" u="sng" dirty="0" smtClean="0">
                <a:solidFill>
                  <a:srgbClr val="FF0000"/>
                </a:solidFill>
              </a:rPr>
              <a:t>до двух обязательных экзаменов по русскому языку и математике.</a:t>
            </a:r>
          </a:p>
          <a:p>
            <a:pPr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    </a:t>
            </a:r>
            <a:r>
              <a:rPr lang="ru-RU" dirty="0" smtClean="0"/>
              <a:t>Для указанных категорий обучающихся продолжительность экзамена может увеличиваться </a:t>
            </a:r>
            <a:r>
              <a:rPr lang="ru-RU" b="1" u="sng" dirty="0" smtClean="0">
                <a:solidFill>
                  <a:srgbClr val="FF0000"/>
                </a:solidFill>
              </a:rPr>
              <a:t>на 1,5 часа </a:t>
            </a:r>
            <a:r>
              <a:rPr lang="ru-RU" dirty="0" smtClean="0"/>
              <a:t>(раздел «Говорение» ОГЭ по иностранным языкам – </a:t>
            </a:r>
            <a:r>
              <a:rPr lang="ru-RU" b="1" u="sng" dirty="0" smtClean="0">
                <a:solidFill>
                  <a:srgbClr val="FF0000"/>
                </a:solidFill>
              </a:rPr>
              <a:t>на 30 минут</a:t>
            </a:r>
            <a:r>
              <a:rPr lang="ru-RU" dirty="0" smtClean="0">
                <a:solidFill>
                  <a:srgbClr val="FF0000"/>
                </a:solidFill>
              </a:rPr>
              <a:t>)</a:t>
            </a:r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085171" y="1354260"/>
          <a:ext cx="2973658" cy="4149480"/>
        </p:xfrm>
        <a:graphic>
          <a:graphicData uri="http://schemas.openxmlformats.org/drawingml/2006/table">
            <a:tbl>
              <a:tblPr/>
              <a:tblGrid>
                <a:gridCol w="1486829"/>
                <a:gridCol w="1486829"/>
              </a:tblGrid>
              <a:tr h="198244">
                <a:tc>
                  <a:txBody>
                    <a:bodyPr/>
                    <a:lstStyle/>
                    <a:p>
                      <a:pPr algn="ctr"/>
                      <a:r>
                        <a:rPr lang="ru-RU" sz="1000" b="1"/>
                        <a:t>Дата</a:t>
                      </a:r>
                      <a:endParaRPr lang="ru-RU" sz="1000"/>
                    </a:p>
                  </a:txBody>
                  <a:tcPr marL="49561" marR="49561" marT="24780" marB="2478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/>
                        <a:t>Предметы</a:t>
                      </a:r>
                      <a:endParaRPr lang="ru-RU" sz="1000"/>
                    </a:p>
                  </a:txBody>
                  <a:tcPr marL="49561" marR="49561" marT="24780" marB="2478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244">
                <a:tc gridSpan="2">
                  <a:txBody>
                    <a:bodyPr/>
                    <a:lstStyle/>
                    <a:p>
                      <a:pPr algn="ctr"/>
                      <a:r>
                        <a:rPr lang="ru-RU" sz="1000" b="1"/>
                        <a:t>Основной этап</a:t>
                      </a:r>
                      <a:endParaRPr lang="ru-RU" sz="1000"/>
                    </a:p>
                  </a:txBody>
                  <a:tcPr marL="49561" marR="49561" marT="24780" marB="2478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CEE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6927">
                <a:tc>
                  <a:txBody>
                    <a:bodyPr/>
                    <a:lstStyle/>
                    <a:p>
                      <a:r>
                        <a:rPr lang="ru-RU" sz="1000"/>
                        <a:t>26 мая (пт),</a:t>
                      </a:r>
                      <a:br>
                        <a:rPr lang="ru-RU" sz="1000"/>
                      </a:br>
                      <a:r>
                        <a:rPr lang="ru-RU" sz="1000"/>
                        <a:t>27 мая (сб)</a:t>
                      </a:r>
                    </a:p>
                  </a:txBody>
                  <a:tcPr marL="49561" marR="49561" marT="24780" marB="2478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ru-RU" sz="1000"/>
                        <a:t>иностранные языки</a:t>
                      </a:r>
                    </a:p>
                  </a:txBody>
                  <a:tcPr marL="49561" marR="49561" marT="24780" marB="2478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244">
                <a:tc>
                  <a:txBody>
                    <a:bodyPr/>
                    <a:lstStyle/>
                    <a:p>
                      <a:r>
                        <a:rPr lang="ru-RU" sz="1000" b="1"/>
                        <a:t>30 мая (вт)</a:t>
                      </a:r>
                      <a:endParaRPr lang="ru-RU" sz="1000"/>
                    </a:p>
                  </a:txBody>
                  <a:tcPr marL="49561" marR="49561" marT="24780" marB="247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ru-RU" sz="1000" b="1"/>
                        <a:t>русский язык</a:t>
                      </a:r>
                      <a:endParaRPr lang="ru-RU" sz="1000"/>
                    </a:p>
                  </a:txBody>
                  <a:tcPr marL="49561" marR="49561" marT="24780" marB="247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927">
                <a:tc>
                  <a:txBody>
                    <a:bodyPr/>
                    <a:lstStyle/>
                    <a:p>
                      <a:r>
                        <a:rPr lang="ru-RU" sz="1000"/>
                        <a:t>1 июня (чт)</a:t>
                      </a:r>
                    </a:p>
                  </a:txBody>
                  <a:tcPr marL="49561" marR="49561" marT="24780" marB="247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ru-RU" sz="1000"/>
                        <a:t>физика, биология, история, литература</a:t>
                      </a:r>
                    </a:p>
                  </a:txBody>
                  <a:tcPr marL="49561" marR="49561" marT="24780" marB="247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244">
                <a:tc>
                  <a:txBody>
                    <a:bodyPr/>
                    <a:lstStyle/>
                    <a:p>
                      <a:r>
                        <a:rPr lang="ru-RU" sz="1000" b="1"/>
                        <a:t>6 июня (вт)</a:t>
                      </a:r>
                      <a:endParaRPr lang="ru-RU" sz="1000"/>
                    </a:p>
                  </a:txBody>
                  <a:tcPr marL="49561" marR="49561" marT="24780" marB="247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ru-RU" sz="1000" b="1"/>
                        <a:t>математика</a:t>
                      </a:r>
                      <a:endParaRPr lang="ru-RU" sz="1000"/>
                    </a:p>
                  </a:txBody>
                  <a:tcPr marL="49561" marR="49561" marT="24780" marB="247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5610">
                <a:tc>
                  <a:txBody>
                    <a:bodyPr/>
                    <a:lstStyle/>
                    <a:p>
                      <a:r>
                        <a:rPr lang="ru-RU" sz="1000"/>
                        <a:t>8 июня (чт)</a:t>
                      </a:r>
                    </a:p>
                  </a:txBody>
                  <a:tcPr marL="49561" marR="49561" marT="24780" marB="2478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ru-RU" sz="1000"/>
                        <a:t>обществознание, химия, информатика и ИКТ, география</a:t>
                      </a:r>
                    </a:p>
                  </a:txBody>
                  <a:tcPr marL="49561" marR="49561" marT="24780" marB="2478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5610">
                <a:tc>
                  <a:txBody>
                    <a:bodyPr/>
                    <a:lstStyle/>
                    <a:p>
                      <a:r>
                        <a:rPr lang="ru-RU" sz="1000" i="1"/>
                        <a:t>19 июня (пн)</a:t>
                      </a:r>
                      <a:endParaRPr lang="ru-RU" sz="1000"/>
                    </a:p>
                  </a:txBody>
                  <a:tcPr marL="49561" marR="49561" marT="24780" marB="247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ru-RU" sz="1000" i="1"/>
                        <a:t>резерв: биология, история, информатика и ИКТ, литература</a:t>
                      </a:r>
                      <a:endParaRPr lang="ru-RU" sz="1000"/>
                    </a:p>
                  </a:txBody>
                  <a:tcPr marL="49561" marR="49561" marT="24780" marB="247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244">
                <a:tc>
                  <a:txBody>
                    <a:bodyPr/>
                    <a:lstStyle/>
                    <a:p>
                      <a:r>
                        <a:rPr lang="ru-RU" sz="1000" i="1"/>
                        <a:t>20 июня (вт)</a:t>
                      </a:r>
                      <a:endParaRPr lang="ru-RU" sz="1000"/>
                    </a:p>
                  </a:txBody>
                  <a:tcPr marL="49561" marR="49561" marT="24780" marB="2478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ru-RU" sz="1000" i="1"/>
                        <a:t>резерв: русский язык</a:t>
                      </a:r>
                      <a:endParaRPr lang="ru-RU" sz="1000"/>
                    </a:p>
                  </a:txBody>
                  <a:tcPr marL="49561" marR="49561" marT="24780" marB="2478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927">
                <a:tc>
                  <a:txBody>
                    <a:bodyPr/>
                    <a:lstStyle/>
                    <a:p>
                      <a:r>
                        <a:rPr lang="ru-RU" sz="1000" i="1"/>
                        <a:t>21 июня (ср)</a:t>
                      </a:r>
                      <a:endParaRPr lang="ru-RU" sz="1000"/>
                    </a:p>
                  </a:txBody>
                  <a:tcPr marL="49561" marR="49561" marT="24780" marB="2478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ru-RU" sz="1000" i="1"/>
                        <a:t>резерв: иностранные языки</a:t>
                      </a:r>
                      <a:endParaRPr lang="ru-RU" sz="1000"/>
                    </a:p>
                  </a:txBody>
                  <a:tcPr marL="49561" marR="49561" marT="24780" marB="2478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244">
                <a:tc>
                  <a:txBody>
                    <a:bodyPr/>
                    <a:lstStyle/>
                    <a:p>
                      <a:r>
                        <a:rPr lang="ru-RU" sz="1000" i="1"/>
                        <a:t>22 июня (чт)</a:t>
                      </a:r>
                      <a:endParaRPr lang="ru-RU" sz="1000"/>
                    </a:p>
                  </a:txBody>
                  <a:tcPr marL="49561" marR="49561" marT="24780" marB="2478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ru-RU" sz="1000" i="1"/>
                        <a:t>резерв: математика</a:t>
                      </a:r>
                      <a:endParaRPr lang="ru-RU" sz="1000"/>
                    </a:p>
                  </a:txBody>
                  <a:tcPr marL="49561" marR="49561" marT="24780" marB="2478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5610">
                <a:tc>
                  <a:txBody>
                    <a:bodyPr/>
                    <a:lstStyle/>
                    <a:p>
                      <a:r>
                        <a:rPr lang="ru-RU" sz="1000" i="1"/>
                        <a:t>23 июня (пт)</a:t>
                      </a:r>
                      <a:endParaRPr lang="ru-RU" sz="1000"/>
                    </a:p>
                  </a:txBody>
                  <a:tcPr marL="49561" marR="49561" marT="24780" marB="247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ru-RU" sz="1000" i="1"/>
                        <a:t>резерв: обществознание, физика, химия, география</a:t>
                      </a:r>
                      <a:endParaRPr lang="ru-RU" sz="1000"/>
                    </a:p>
                  </a:txBody>
                  <a:tcPr marL="49561" marR="49561" marT="24780" marB="247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927">
                <a:tc>
                  <a:txBody>
                    <a:bodyPr/>
                    <a:lstStyle/>
                    <a:p>
                      <a:r>
                        <a:rPr lang="ru-RU" sz="1000" i="1"/>
                        <a:t>28 июня (пт),</a:t>
                      </a:r>
                      <a:br>
                        <a:rPr lang="ru-RU" sz="1000" i="1"/>
                      </a:br>
                      <a:r>
                        <a:rPr lang="ru-RU" sz="1000" i="1"/>
                        <a:t>29 июня (чт)</a:t>
                      </a:r>
                      <a:endParaRPr lang="ru-RU" sz="1000"/>
                    </a:p>
                  </a:txBody>
                  <a:tcPr marL="49561" marR="49561" marT="24780" marB="247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ru-RU" sz="1000" i="1" dirty="0"/>
                        <a:t>резерв по всем предметам</a:t>
                      </a:r>
                      <a:endParaRPr lang="ru-RU" sz="1000" dirty="0"/>
                    </a:p>
                  </a:txBody>
                  <a:tcPr marL="49561" marR="49561" marT="24780" marB="247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83568" y="764704"/>
          <a:ext cx="7704856" cy="5852162"/>
        </p:xfrm>
        <a:graphic>
          <a:graphicData uri="http://schemas.openxmlformats.org/drawingml/2006/table">
            <a:tbl>
              <a:tblPr/>
              <a:tblGrid>
                <a:gridCol w="3852428"/>
                <a:gridCol w="3852428"/>
              </a:tblGrid>
              <a:tr h="350865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/>
                        <a:t>Дата</a:t>
                      </a:r>
                      <a:endParaRPr lang="ru-RU" sz="1000" dirty="0"/>
                    </a:p>
                  </a:txBody>
                  <a:tcPr marL="49561" marR="49561" marT="24780" marB="2478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/>
                        <a:t>Предметы</a:t>
                      </a:r>
                      <a:endParaRPr lang="ru-RU" sz="1000"/>
                    </a:p>
                  </a:txBody>
                  <a:tcPr marL="49561" marR="49561" marT="24780" marB="2478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6">
                <a:tc gridSpan="2">
                  <a:txBody>
                    <a:bodyPr/>
                    <a:lstStyle/>
                    <a:p>
                      <a:pPr algn="ctr"/>
                      <a:r>
                        <a:rPr lang="ru-RU" sz="1000" b="1"/>
                        <a:t>Основной этап</a:t>
                      </a:r>
                      <a:endParaRPr lang="ru-RU" sz="1000"/>
                    </a:p>
                  </a:txBody>
                  <a:tcPr marL="49561" marR="49561" marT="24780" marB="2478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CEE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05652">
                <a:tc>
                  <a:txBody>
                    <a:bodyPr/>
                    <a:lstStyle/>
                    <a:p>
                      <a:r>
                        <a:rPr lang="ru-RU" sz="1800" dirty="0"/>
                        <a:t>26 мая (</a:t>
                      </a:r>
                      <a:r>
                        <a:rPr lang="ru-RU" sz="1800" dirty="0" err="1"/>
                        <a:t>пт</a:t>
                      </a:r>
                      <a:r>
                        <a:rPr lang="ru-RU" sz="1800" dirty="0"/>
                        <a:t>),</a:t>
                      </a:r>
                      <a:br>
                        <a:rPr lang="ru-RU" sz="1800" dirty="0"/>
                      </a:br>
                      <a:r>
                        <a:rPr lang="ru-RU" sz="1800" dirty="0"/>
                        <a:t>27 мая (</a:t>
                      </a:r>
                      <a:r>
                        <a:rPr lang="ru-RU" sz="1800" dirty="0" err="1"/>
                        <a:t>сб</a:t>
                      </a:r>
                      <a:r>
                        <a:rPr lang="ru-RU" sz="1800" dirty="0"/>
                        <a:t>)</a:t>
                      </a:r>
                    </a:p>
                  </a:txBody>
                  <a:tcPr marL="49561" marR="49561" marT="24780" marB="2478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ru-RU" sz="1800"/>
                        <a:t>иностранные языки</a:t>
                      </a:r>
                    </a:p>
                  </a:txBody>
                  <a:tcPr marL="49561" marR="49561" marT="24780" marB="2478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915">
                <a:tc>
                  <a:txBody>
                    <a:bodyPr/>
                    <a:lstStyle/>
                    <a:p>
                      <a:r>
                        <a:rPr lang="ru-RU" sz="1800" b="1" dirty="0"/>
                        <a:t>30 мая (</a:t>
                      </a:r>
                      <a:r>
                        <a:rPr lang="ru-RU" sz="1800" b="1" dirty="0" err="1"/>
                        <a:t>вт</a:t>
                      </a:r>
                      <a:r>
                        <a:rPr lang="ru-RU" sz="1800" b="1" dirty="0"/>
                        <a:t>)</a:t>
                      </a:r>
                      <a:endParaRPr lang="ru-RU" sz="1800" dirty="0"/>
                    </a:p>
                  </a:txBody>
                  <a:tcPr marL="49561" marR="49561" marT="24780" marB="247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ru-RU" sz="1800" b="1"/>
                        <a:t>русский язык</a:t>
                      </a:r>
                      <a:endParaRPr lang="ru-RU" sz="1800"/>
                    </a:p>
                  </a:txBody>
                  <a:tcPr marL="49561" marR="49561" marT="24780" marB="247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5652">
                <a:tc>
                  <a:txBody>
                    <a:bodyPr/>
                    <a:lstStyle/>
                    <a:p>
                      <a:r>
                        <a:rPr lang="ru-RU" sz="1800" dirty="0"/>
                        <a:t>1 июня (</a:t>
                      </a:r>
                      <a:r>
                        <a:rPr lang="ru-RU" sz="1800" dirty="0" err="1"/>
                        <a:t>чт</a:t>
                      </a:r>
                      <a:r>
                        <a:rPr lang="ru-RU" sz="1800" dirty="0"/>
                        <a:t>)</a:t>
                      </a:r>
                    </a:p>
                  </a:txBody>
                  <a:tcPr marL="49561" marR="49561" marT="24780" marB="247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ru-RU" sz="1800" dirty="0"/>
                        <a:t>физика, биология, история, литература</a:t>
                      </a:r>
                    </a:p>
                  </a:txBody>
                  <a:tcPr marL="49561" marR="49561" marT="24780" marB="247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915">
                <a:tc>
                  <a:txBody>
                    <a:bodyPr/>
                    <a:lstStyle/>
                    <a:p>
                      <a:r>
                        <a:rPr lang="ru-RU" sz="1800" b="1"/>
                        <a:t>6 июня (вт)</a:t>
                      </a:r>
                      <a:endParaRPr lang="ru-RU" sz="1800"/>
                    </a:p>
                  </a:txBody>
                  <a:tcPr marL="49561" marR="49561" marT="24780" marB="247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ru-RU" sz="1800" b="1" dirty="0"/>
                        <a:t>математика</a:t>
                      </a:r>
                      <a:endParaRPr lang="ru-RU" sz="1800" dirty="0"/>
                    </a:p>
                  </a:txBody>
                  <a:tcPr marL="49561" marR="49561" marT="24780" marB="247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5652">
                <a:tc>
                  <a:txBody>
                    <a:bodyPr/>
                    <a:lstStyle/>
                    <a:p>
                      <a:r>
                        <a:rPr lang="ru-RU" sz="1800"/>
                        <a:t>8 июня (чт)</a:t>
                      </a:r>
                    </a:p>
                  </a:txBody>
                  <a:tcPr marL="49561" marR="49561" marT="24780" marB="2478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ru-RU" sz="1800" dirty="0"/>
                        <a:t>обществознание, химия, информатика и ИКТ, география</a:t>
                      </a:r>
                    </a:p>
                  </a:txBody>
                  <a:tcPr marL="49561" marR="49561" marT="24780" marB="2478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5652">
                <a:tc>
                  <a:txBody>
                    <a:bodyPr/>
                    <a:lstStyle/>
                    <a:p>
                      <a:r>
                        <a:rPr lang="ru-RU" sz="1800" i="1"/>
                        <a:t>19 июня (пн)</a:t>
                      </a:r>
                      <a:endParaRPr lang="ru-RU" sz="1800"/>
                    </a:p>
                  </a:txBody>
                  <a:tcPr marL="49561" marR="49561" marT="24780" marB="247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ru-RU" sz="1800" i="1" dirty="0"/>
                        <a:t>резерв: биология, история, информатика и ИКТ, литература</a:t>
                      </a:r>
                      <a:endParaRPr lang="ru-RU" sz="1800" dirty="0"/>
                    </a:p>
                  </a:txBody>
                  <a:tcPr marL="49561" marR="49561" marT="24780" marB="247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915">
                <a:tc>
                  <a:txBody>
                    <a:bodyPr/>
                    <a:lstStyle/>
                    <a:p>
                      <a:r>
                        <a:rPr lang="ru-RU" sz="1800" i="1"/>
                        <a:t>20 июня (вт)</a:t>
                      </a:r>
                      <a:endParaRPr lang="ru-RU" sz="1800"/>
                    </a:p>
                  </a:txBody>
                  <a:tcPr marL="49561" marR="49561" marT="24780" marB="2478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ru-RU" sz="1800" i="1" dirty="0"/>
                        <a:t>резерв: русский язык</a:t>
                      </a:r>
                      <a:endParaRPr lang="ru-RU" sz="1800" dirty="0"/>
                    </a:p>
                  </a:txBody>
                  <a:tcPr marL="49561" marR="49561" marT="24780" marB="2478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249">
                <a:tc>
                  <a:txBody>
                    <a:bodyPr/>
                    <a:lstStyle/>
                    <a:p>
                      <a:r>
                        <a:rPr lang="ru-RU" sz="1800" i="1"/>
                        <a:t>21 июня (ср)</a:t>
                      </a:r>
                      <a:endParaRPr lang="ru-RU" sz="1800"/>
                    </a:p>
                  </a:txBody>
                  <a:tcPr marL="49561" marR="49561" marT="24780" marB="2478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ru-RU" sz="1800" i="1" dirty="0"/>
                        <a:t>резерв: иностранные языки</a:t>
                      </a:r>
                      <a:endParaRPr lang="ru-RU" sz="1800" dirty="0"/>
                    </a:p>
                  </a:txBody>
                  <a:tcPr marL="49561" marR="49561" marT="24780" marB="2478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915">
                <a:tc>
                  <a:txBody>
                    <a:bodyPr/>
                    <a:lstStyle/>
                    <a:p>
                      <a:r>
                        <a:rPr lang="ru-RU" sz="1800" i="1"/>
                        <a:t>22 июня (чт)</a:t>
                      </a:r>
                      <a:endParaRPr lang="ru-RU" sz="1800"/>
                    </a:p>
                  </a:txBody>
                  <a:tcPr marL="49561" marR="49561" marT="24780" marB="2478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ru-RU" sz="1800" i="1" dirty="0"/>
                        <a:t>резерв: математика</a:t>
                      </a:r>
                      <a:endParaRPr lang="ru-RU" sz="1800" dirty="0"/>
                    </a:p>
                  </a:txBody>
                  <a:tcPr marL="49561" marR="49561" marT="24780" marB="2478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5652">
                <a:tc>
                  <a:txBody>
                    <a:bodyPr/>
                    <a:lstStyle/>
                    <a:p>
                      <a:r>
                        <a:rPr lang="ru-RU" sz="1800" i="1"/>
                        <a:t>23 июня (пт)</a:t>
                      </a:r>
                      <a:endParaRPr lang="ru-RU" sz="1800"/>
                    </a:p>
                  </a:txBody>
                  <a:tcPr marL="49561" marR="49561" marT="24780" marB="247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ru-RU" sz="1800" i="1" dirty="0"/>
                        <a:t>резерв: обществознание, физика, химия, география</a:t>
                      </a:r>
                      <a:endParaRPr lang="ru-RU" sz="1800" dirty="0"/>
                    </a:p>
                  </a:txBody>
                  <a:tcPr marL="49561" marR="49561" marT="24780" marB="247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5652">
                <a:tc>
                  <a:txBody>
                    <a:bodyPr/>
                    <a:lstStyle/>
                    <a:p>
                      <a:r>
                        <a:rPr lang="ru-RU" sz="1800" i="1"/>
                        <a:t>28 июня (пт),</a:t>
                      </a:r>
                      <a:br>
                        <a:rPr lang="ru-RU" sz="1800" i="1"/>
                      </a:br>
                      <a:r>
                        <a:rPr lang="ru-RU" sz="1800" i="1"/>
                        <a:t>29 июня (чт)</a:t>
                      </a:r>
                      <a:endParaRPr lang="ru-RU" sz="1800"/>
                    </a:p>
                  </a:txBody>
                  <a:tcPr marL="49561" marR="49561" marT="24780" marB="247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ru-RU" sz="1800" i="1" dirty="0"/>
                        <a:t>резерв по всем предметам</a:t>
                      </a:r>
                      <a:endParaRPr lang="ru-RU" sz="1800" dirty="0"/>
                    </a:p>
                  </a:txBody>
                  <a:tcPr marL="49561" marR="49561" marT="24780" marB="247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1082660"/>
          </a:xfrm>
        </p:spPr>
        <p:txBody>
          <a:bodyPr/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Кто допускается к сдаче ГИА повторно в текущем учебном году?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357298"/>
            <a:ext cx="8072494" cy="5143536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>
              <a:buFontTx/>
              <a:buChar char="-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получившие на ГИА неудовлетворительный результат по двум учебным предметам;</a:t>
            </a:r>
          </a:p>
          <a:p>
            <a:pPr>
              <a:buFontTx/>
              <a:buChar char="-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не явившихся на экзамены по уважительным причинам (подтверждается документально);</a:t>
            </a:r>
          </a:p>
          <a:p>
            <a:pPr>
              <a:buFontTx/>
              <a:buChar char="-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не завершившие выполнение экзаменационной работы по уважительным причинам (подтверждается документально);</a:t>
            </a:r>
          </a:p>
          <a:p>
            <a:pPr>
              <a:buFontTx/>
              <a:buChar char="-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результаты которых были аннулированы в случае выявлении фактов нарушений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3825"/>
            <a:ext cx="8220075" cy="876283"/>
          </a:xfrm>
        </p:spPr>
        <p:txBody>
          <a:bodyPr/>
          <a:lstStyle/>
          <a:p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Какими средствами обучения можно пользоваться при проведении ОГЭ?</a:t>
            </a:r>
            <a:endParaRPr lang="ru-RU" sz="2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214422"/>
          <a:ext cx="8229600" cy="514604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643074"/>
                <a:gridCol w="658652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Предмет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Средства обучения и воспитания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Русский</a:t>
                      </a:r>
                      <a:r>
                        <a:rPr lang="ru-RU" sz="16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язык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Орфографические словари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Математика 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Линейка, справочные материалы, содержащие основные формулы курса математики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Физика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Непрограммируемый калькулятор, лабораторное оборудование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Химия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Непрограммируемый калькулятор, лабораторное оборудование, периодическая система Д. И. Менделеева,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таблица растворимости солей, кислот и оснований в воде, электрохимический ряд напряжений металлов</a:t>
                      </a:r>
                      <a:endParaRPr lang="ru-RU" sz="16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Биология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Линейка, карандаш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 н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епрограммируемый калькулятор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География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Линейка, 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епрограммируемый калькулятор и географические атласы для 7, 8 и 9 классов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Литература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Полные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тексты художественных произведений, а также сборники лирики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Информатика и ИКТ, иностранные языки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Компьютеры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1652</TotalTime>
  <Words>1637</Words>
  <Application>Microsoft Office PowerPoint</Application>
  <PresentationFormat>Экран (4:3)</PresentationFormat>
  <Paragraphs>339</Paragraphs>
  <Slides>22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  ПОРЯДОК ПРОВЕДЕНИЯ  ГОСУДАРСТВЕННОЙ ИТОГОВОЙ АТТЕСТАЦИИ  ПО ПРОГРАММАМ ОСНОВНОГО  ОБЩЕГО ОБРАЗОВАНИЯ  В 2017 ГОДУ    .</vt:lpstr>
      <vt:lpstr>Ст. 59 Федерального закона «Об образовании в Российской Федерации» от 29.12.2012 № 273-ФЗ </vt:lpstr>
      <vt:lpstr>Основной документ, регламентирующий ГИА-9</vt:lpstr>
      <vt:lpstr>Какие экзамены включает в себя  ГИА-9 в 2017 году?</vt:lpstr>
      <vt:lpstr>Какие формы проведения ГИА-9?</vt:lpstr>
      <vt:lpstr>Слайд 6</vt:lpstr>
      <vt:lpstr>Слайд 7</vt:lpstr>
      <vt:lpstr>Кто допускается к сдаче ГИА повторно в текущем учебном году?</vt:lpstr>
      <vt:lpstr>Какими средствами обучения можно пользоваться при проведении ОГЭ?</vt:lpstr>
      <vt:lpstr>КАКОВЫ ПРАВИЛА ПРОВЕДЕНИЯ ГИА?</vt:lpstr>
      <vt:lpstr>ВО ВРЕМЯ ЭКЗАМЕНА</vt:lpstr>
      <vt:lpstr>Как осуществляется проверка и оценивание экзаменационных работ?</vt:lpstr>
      <vt:lpstr>Как осуществляется проверка и оценивание экзаменационных работ?</vt:lpstr>
      <vt:lpstr>Каков порядок подачи апелляции?</vt:lpstr>
      <vt:lpstr>Продолжительность экзаменов в 2017 году </vt:lpstr>
      <vt:lpstr>Шкала перевода балла в отметку 2017 год</vt:lpstr>
      <vt:lpstr>Особенность ГИА - 2017</vt:lpstr>
      <vt:lpstr>Слайд 18</vt:lpstr>
      <vt:lpstr>Слайд 19</vt:lpstr>
      <vt:lpstr>Нормативно-правовая база:</vt:lpstr>
      <vt:lpstr>Интернет-ресурсы в помощь:</vt:lpstr>
      <vt:lpstr>Слайд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проведения ГИА-9 в Ленинградской области в 2015 году  Изменения в Порядке проведения ГИА в 2016 году</dc:title>
  <dc:creator>Vasiya</dc:creator>
  <cp:lastModifiedBy>МКОУ ООШ №28</cp:lastModifiedBy>
  <cp:revision>251</cp:revision>
  <cp:lastPrinted>2015-09-09T19:14:23Z</cp:lastPrinted>
  <dcterms:modified xsi:type="dcterms:W3CDTF">2017-02-28T11:10:11Z</dcterms:modified>
</cp:coreProperties>
</file>