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9" r:id="rId4"/>
    <p:sldId id="286" r:id="rId5"/>
    <p:sldId id="285" r:id="rId6"/>
    <p:sldId id="281" r:id="rId7"/>
    <p:sldId id="280" r:id="rId8"/>
    <p:sldId id="282" r:id="rId9"/>
    <p:sldId id="283" r:id="rId10"/>
    <p:sldId id="288" r:id="rId11"/>
    <p:sldId id="289" r:id="rId12"/>
  </p:sldIdLst>
  <p:sldSz cx="9144000" cy="6858000" type="screen4x3"/>
  <p:notesSz cx="6858000" cy="9144000"/>
  <p:embeddedFontLst>
    <p:embeddedFont>
      <p:font typeface="Microsoft Sans Serif" pitchFamily="34" charset="0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AmbassadoreType" pitchFamily="2" charset="0"/>
      <p:regular r:id="rId19"/>
      <p:italic r:id="rId20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66"/>
    <a:srgbClr val="FAFAFA"/>
    <a:srgbClr val="FF9900"/>
    <a:srgbClr val="FF99CC"/>
    <a:srgbClr val="FF99FF"/>
    <a:srgbClr val="FF6699"/>
    <a:srgbClr val="4D4D4D"/>
    <a:srgbClr val="B92D14"/>
    <a:srgbClr val="35759D"/>
    <a:srgbClr val="35B19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7" autoAdjust="0"/>
    <p:restoredTop sz="95596" autoAdjust="0"/>
  </p:normalViewPr>
  <p:slideViewPr>
    <p:cSldViewPr>
      <p:cViewPr>
        <p:scale>
          <a:sx n="70" d="100"/>
          <a:sy n="70" d="100"/>
        </p:scale>
        <p:origin x="-3102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935C4EF-AAF9-4ABA-9C93-9C257B01A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3798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D97861-8467-4693-B9DC-1A4C1BE58293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C9079B2-E1FF-45C5-9519-616C0A428219}" type="slidenum">
              <a:rPr lang="en-US"/>
              <a:pPr/>
              <a:t>2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8147FD-5A8F-4870-879D-B0A029B60F79}" type="slidenum">
              <a:rPr lang="en-US"/>
              <a:pPr/>
              <a:t>3</a:t>
            </a:fld>
            <a:endParaRPr 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D97861-8467-4693-B9DC-1A4C1BE58293}" type="slidenum">
              <a:rPr lang="en-US"/>
              <a:pPr/>
              <a:t>10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9"/>
          <p:cNvSpPr>
            <a:spLocks noChangeArrowheads="1"/>
          </p:cNvSpPr>
          <p:nvPr/>
        </p:nvSpPr>
        <p:spPr bwMode="auto">
          <a:xfrm rot="10800000">
            <a:off x="0" y="2060848"/>
            <a:ext cx="9144000" cy="1981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487710" y="2069024"/>
            <a:ext cx="5652120" cy="2008048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ОГЭ-2020 </a:t>
            </a:r>
            <a:b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обществознанию </a:t>
            </a:r>
          </a:p>
        </p:txBody>
      </p:sp>
      <p:pic>
        <p:nvPicPr>
          <p:cNvPr id="7" name="Рисунок 6" descr="plumicon_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5029126"/>
            <a:ext cx="1819174" cy="1684858"/>
          </a:xfrm>
          <a:prstGeom prst="rect">
            <a:avLst/>
          </a:prstGeom>
        </p:spPr>
      </p:pic>
      <p:pic>
        <p:nvPicPr>
          <p:cNvPr id="8" name="Рисунок 7" descr="bigstock-Global-Human-Resources-Busines-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628800"/>
            <a:ext cx="3240360" cy="324036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6093296"/>
            <a:ext cx="2160240" cy="611585"/>
          </a:xfrm>
          <a:prstGeom prst="rect">
            <a:avLst/>
          </a:prstGeom>
          <a:noFill/>
        </p:spPr>
      </p:pic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5679619"/>
            <a:ext cx="2448272" cy="312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9"/>
          <p:cNvSpPr>
            <a:spLocks noChangeArrowheads="1"/>
          </p:cNvSpPr>
          <p:nvPr/>
        </p:nvSpPr>
        <p:spPr bwMode="auto">
          <a:xfrm rot="10800000">
            <a:off x="0" y="2060848"/>
            <a:ext cx="9144000" cy="1981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487710" y="2069024"/>
            <a:ext cx="5652120" cy="2008048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ОГЭ-2020 </a:t>
            </a:r>
            <a:b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обществознанию </a:t>
            </a:r>
          </a:p>
        </p:txBody>
      </p:sp>
      <p:pic>
        <p:nvPicPr>
          <p:cNvPr id="7" name="Рисунок 6" descr="plumicon_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5029126"/>
            <a:ext cx="1819174" cy="1684858"/>
          </a:xfrm>
          <a:prstGeom prst="rect">
            <a:avLst/>
          </a:prstGeom>
        </p:spPr>
      </p:pic>
      <p:pic>
        <p:nvPicPr>
          <p:cNvPr id="8" name="Рисунок 7" descr="bigstock-Global-Human-Resources-Busines-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628800"/>
            <a:ext cx="3240360" cy="324036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6093296"/>
            <a:ext cx="2160240" cy="611585"/>
          </a:xfrm>
          <a:prstGeom prst="rect">
            <a:avLst/>
          </a:prstGeom>
          <a:noFill/>
        </p:spPr>
      </p:pic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5679619"/>
            <a:ext cx="2448272" cy="312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7153" y="1356102"/>
            <a:ext cx="9036496" cy="43214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latin typeface="Arial" pitchFamily="34" charset="0"/>
                <a:cs typeface="Arial" pitchFamily="34" charset="0"/>
              </a:rPr>
              <a:t>Для подготовки </a:t>
            </a:r>
            <a:br>
              <a:rPr lang="ru-RU" sz="4800" b="1" dirty="0">
                <a:latin typeface="Arial" pitchFamily="34" charset="0"/>
                <a:cs typeface="Arial" pitchFamily="34" charset="0"/>
              </a:rPr>
            </a:br>
            <a:r>
              <a:rPr lang="ru-RU" sz="4800" b="1" dirty="0">
                <a:latin typeface="Arial" pitchFamily="34" charset="0"/>
                <a:cs typeface="Arial" pitchFamily="34" charset="0"/>
              </a:rPr>
              <a:t>презентации использован шаблон с сайта</a:t>
            </a:r>
          </a:p>
          <a:p>
            <a:pPr marL="0" indent="0" algn="ctr">
              <a:buNone/>
            </a:pPr>
            <a:r>
              <a:rPr lang="en-US" sz="52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free-office.net/</a:t>
            </a:r>
            <a:r>
              <a:rPr lang="en-US" sz="5200" b="1" dirty="0" err="1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shablony-powerpoint</a:t>
            </a:r>
            <a:r>
              <a:rPr lang="en-US" sz="5200" b="1" dirty="0">
                <a:solidFill>
                  <a:srgbClr val="990099"/>
                </a:solidFill>
                <a:latin typeface="Arial" pitchFamily="34" charset="0"/>
                <a:cs typeface="Arial" pitchFamily="34" charset="0"/>
              </a:rPr>
              <a:t>/</a:t>
            </a:r>
            <a:endParaRPr lang="ru-RU" sz="5200" b="1" dirty="0">
              <a:solidFill>
                <a:srgbClr val="9900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Sticky-Note-04-Purple.png"/>
          <p:cNvPicPr>
            <a:picLocks noChangeAspect="1"/>
          </p:cNvPicPr>
          <p:nvPr/>
        </p:nvPicPr>
        <p:blipFill>
          <a:blip r:embed="rId3" cstate="print">
            <a:lum bright="33000"/>
          </a:blip>
          <a:stretch>
            <a:fillRect/>
          </a:stretch>
        </p:blipFill>
        <p:spPr>
          <a:xfrm>
            <a:off x="4499992" y="3933056"/>
            <a:ext cx="3744416" cy="2808312"/>
          </a:xfrm>
          <a:prstGeom prst="rect">
            <a:avLst/>
          </a:prstGeom>
        </p:spPr>
      </p:pic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44008" y="4005064"/>
            <a:ext cx="3456384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</a:t>
            </a:r>
            <a:br>
              <a:rPr lang="ru-RU" sz="2800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заданий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сократили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31 до 24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endParaRPr lang="ru-RU" sz="2800" dirty="0" smtClean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73" y="1340768"/>
            <a:ext cx="4431919" cy="1754326"/>
          </a:xfrm>
          <a:prstGeom prst="rect">
            <a:avLst/>
          </a:prstGeom>
          <a:noFill/>
          <a:ln w="76200" cmpd="sng">
            <a:solidFill>
              <a:srgbClr val="660066">
                <a:alpha val="0"/>
              </a:srgb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изменят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ОГЭ-2020</a:t>
            </a:r>
            <a:endParaRPr lang="ru-RU" sz="5400" b="1" dirty="0">
              <a:ln w="1905"/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Sticky-Note-04-Purple.png"/>
          <p:cNvPicPr>
            <a:picLocks noChangeAspect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>
          <a:xfrm>
            <a:off x="539552" y="3429000"/>
            <a:ext cx="3744416" cy="2808312"/>
          </a:xfrm>
          <a:prstGeom prst="rect">
            <a:avLst/>
          </a:prstGeom>
        </p:spPr>
      </p:pic>
      <p:pic>
        <p:nvPicPr>
          <p:cNvPr id="12" name="Рисунок 11" descr="Sticky-Note-04-Purple.png"/>
          <p:cNvPicPr>
            <a:picLocks noChangeAspect="1"/>
          </p:cNvPicPr>
          <p:nvPr/>
        </p:nvPicPr>
        <p:blipFill>
          <a:blip r:embed="rId3" cstate="print">
            <a:lum bright="-49000"/>
          </a:blip>
          <a:stretch>
            <a:fillRect/>
          </a:stretch>
        </p:blipFill>
        <p:spPr>
          <a:xfrm>
            <a:off x="4716016" y="1052736"/>
            <a:ext cx="3744416" cy="280831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788024" y="980728"/>
            <a:ext cx="3456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заданий повышенного уровня сложности сократили </a:t>
            </a:r>
            <a:br>
              <a:rPr lang="ru-RU" sz="2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13 до 9</a:t>
            </a:r>
            <a:endParaRPr lang="ru-RU" sz="2800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3717032"/>
            <a:ext cx="3312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Первичный балл сжали</a:t>
            </a:r>
          </a:p>
          <a:p>
            <a:r>
              <a:rPr lang="ru-RU" sz="2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39 до 35</a:t>
            </a:r>
          </a:p>
          <a:p>
            <a:pPr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3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5448" y="193736"/>
            <a:ext cx="1715485" cy="485671"/>
          </a:xfrm>
          <a:prstGeom prst="rect">
            <a:avLst/>
          </a:prstGeom>
          <a:noFill/>
        </p:spPr>
      </p:pic>
      <p:pic>
        <p:nvPicPr>
          <p:cNvPr id="1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341" y="306032"/>
            <a:ext cx="1944216" cy="248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5929111"/>
              </p:ext>
            </p:extLst>
          </p:nvPr>
        </p:nvGraphicFramePr>
        <p:xfrm>
          <a:off x="1907704" y="1124744"/>
          <a:ext cx="6984774" cy="3816425"/>
        </p:xfrm>
        <a:graphic>
          <a:graphicData uri="http://schemas.openxmlformats.org/drawingml/2006/table">
            <a:tbl>
              <a:tblPr firstRow="1" bandRow="1" bandCol="1">
                <a:tableStyleId>{69012ECD-51FC-41F1-AA8D-1B2483CD663E}</a:tableStyleId>
              </a:tblPr>
              <a:tblGrid>
                <a:gridCol w="1440160"/>
                <a:gridCol w="1383472"/>
                <a:gridCol w="1337510"/>
                <a:gridCol w="1411816"/>
                <a:gridCol w="1411816"/>
              </a:tblGrid>
              <a:tr h="7749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Уровень сложности задания</a:t>
                      </a:r>
                      <a:endParaRPr lang="ru-RU" sz="1200" b="1" dirty="0"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Количество заданий</a:t>
                      </a:r>
                      <a:endParaRPr lang="ru-RU" sz="1200" b="1" dirty="0"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Максимальный </a:t>
                      </a: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/>
                      </a:r>
                      <a:b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первичный </a:t>
                      </a: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балл</a:t>
                      </a:r>
                      <a:endParaRPr lang="ru-RU" sz="1200" b="1" dirty="0"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3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ОГЭ-2020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ОГЭ-2019</a:t>
                      </a:r>
                      <a:endParaRPr lang="ru-RU" sz="1200" b="1" dirty="0">
                        <a:solidFill>
                          <a:srgbClr val="FF99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ОГЭ-2020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ОГЭ-2019</a:t>
                      </a:r>
                      <a:endParaRPr lang="ru-RU" sz="1200" b="1" dirty="0">
                        <a:solidFill>
                          <a:srgbClr val="FF99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</a:tr>
              <a:tr h="5069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Базовый</a:t>
                      </a:r>
                      <a:endParaRPr lang="ru-RU" sz="1200" b="1">
                        <a:solidFill>
                          <a:srgbClr val="FF99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13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16</a:t>
                      </a:r>
                      <a:endParaRPr lang="ru-RU" sz="1200" b="1" dirty="0">
                        <a:solidFill>
                          <a:srgbClr val="FF99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16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18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</a:tr>
              <a:tr h="5069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Повышенный</a:t>
                      </a:r>
                      <a:endParaRPr lang="ru-RU" sz="1200" b="1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9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13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14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16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</a:tr>
              <a:tr h="50692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Высокий</a:t>
                      </a:r>
                      <a:endParaRPr lang="ru-RU" sz="1200" b="1">
                        <a:solidFill>
                          <a:srgbClr val="FF99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2</a:t>
                      </a:r>
                      <a:endParaRPr lang="ru-RU" sz="1200" b="1">
                        <a:solidFill>
                          <a:srgbClr val="FF99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5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</a:tr>
              <a:tr h="506921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Итого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24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31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</a:rPr>
                        <a:t>35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39</a:t>
                      </a:r>
                      <a:endParaRPr lang="ru-RU" sz="1200" b="1" dirty="0">
                        <a:solidFill>
                          <a:srgbClr val="660066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49" marR="63549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605937" y="69348"/>
            <a:ext cx="7633115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поменяют балл</a:t>
            </a:r>
            <a:endParaRPr lang="ru-RU" sz="6000" b="1" cap="none" spc="0" dirty="0">
              <a:ln w="11430"/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5797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4725144"/>
            <a:ext cx="1931621" cy="1931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5805264"/>
            <a:ext cx="1965559" cy="556469"/>
          </a:xfrm>
          <a:prstGeom prst="rect">
            <a:avLst/>
          </a:prstGeom>
          <a:noFill/>
        </p:spPr>
      </p:pic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5445224"/>
            <a:ext cx="2090498" cy="2666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6984" y="0"/>
            <a:ext cx="6246455" cy="1588127"/>
          </a:xfrm>
          <a:prstGeom prst="rect">
            <a:avLst/>
          </a:prstGeom>
          <a:noFill/>
          <a:ln w="76200" cmpd="sng">
            <a:solidFill>
              <a:srgbClr val="660066">
                <a:alpha val="0"/>
              </a:srgb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ru-RU" sz="5400" b="1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изменения</a:t>
            </a:r>
            <a:r>
              <a:rPr lang="ru-RU" sz="5400" b="1" cap="none" spc="0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5400" b="1" cap="none" spc="0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cap="none" spc="0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ОГЭ-2020</a:t>
            </a:r>
            <a:endParaRPr lang="ru-RU" sz="5400" b="1" cap="none" spc="0" dirty="0">
              <a:ln w="11430"/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619672" y="1052736"/>
            <a:ext cx="7302019" cy="5835185"/>
            <a:chOff x="918662" y="584575"/>
            <a:chExt cx="7357358" cy="6305759"/>
          </a:xfrm>
        </p:grpSpPr>
        <p:pic>
          <p:nvPicPr>
            <p:cNvPr id="8" name="Рисунок 7" descr="6cp5E99gi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72000" y="957639"/>
              <a:ext cx="3365306" cy="3020041"/>
            </a:xfrm>
            <a:prstGeom prst="rect">
              <a:avLst/>
            </a:prstGeom>
          </p:spPr>
        </p:pic>
        <p:pic>
          <p:nvPicPr>
            <p:cNvPr id="5" name="Рисунок 4" descr="6cp5E99gi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8662" y="2033464"/>
              <a:ext cx="4013378" cy="4013378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Содержимое 2"/>
            <p:cNvSpPr txBox="1">
              <a:spLocks/>
            </p:cNvSpPr>
            <p:nvPr/>
          </p:nvSpPr>
          <p:spPr bwMode="auto">
            <a:xfrm>
              <a:off x="1449122" y="3074655"/>
              <a:ext cx="3024336" cy="2013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Убрали </a:t>
              </a:r>
              <a:b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7 заданий:</a:t>
              </a:r>
            </a:p>
            <a:p>
              <a:pPr marR="0" lvl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500" b="1" kern="0" dirty="0" smtClean="0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№№ </a:t>
              </a: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2, 8, 11,</a:t>
              </a:r>
              <a:b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500" b="1" kern="0" dirty="0" smtClean="0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, 18, 25, 30</a:t>
              </a:r>
            </a:p>
            <a:p>
              <a:pPr marR="0" lvl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bassadoreType" pitchFamily="2" charset="0"/>
              </a:endParaRPr>
            </a:p>
          </p:txBody>
        </p:sp>
        <p:sp>
          <p:nvSpPr>
            <p:cNvPr id="7" name="Содержимое 2"/>
            <p:cNvSpPr txBox="1">
              <a:spLocks/>
            </p:cNvSpPr>
            <p:nvPr/>
          </p:nvSpPr>
          <p:spPr bwMode="auto">
            <a:xfrm>
              <a:off x="4909117" y="584575"/>
              <a:ext cx="2735212" cy="2645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R="0" lvl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Добавили </a:t>
              </a:r>
              <a:b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3 новых </a:t>
              </a:r>
            </a:p>
            <a:p>
              <a:pPr marR="0" lvl="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задания</a:t>
              </a:r>
            </a:p>
            <a:p>
              <a:pPr marL="342900" marR="0" lvl="0" indent="-342900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mbassadoreType" pitchFamily="2" charset="0"/>
              </a:endParaRPr>
            </a:p>
          </p:txBody>
        </p:sp>
        <p:pic>
          <p:nvPicPr>
            <p:cNvPr id="11" name="Рисунок 10" descr="6cp5E99gi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5448" y="3721982"/>
              <a:ext cx="3530572" cy="3168352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5178586" y="4421144"/>
              <a:ext cx="2664296" cy="1746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2200" b="1" dirty="0" smtClean="0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Количество заданий </a:t>
              </a:r>
              <a:br>
                <a:rPr lang="ru-RU" sz="2200" b="1" dirty="0" smtClean="0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200" b="1" dirty="0" smtClean="0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 тексту </a:t>
              </a:r>
            </a:p>
            <a:p>
              <a:pPr>
                <a:lnSpc>
                  <a:spcPct val="90000"/>
                </a:lnSpc>
              </a:pPr>
              <a:r>
                <a:rPr lang="ru-RU" sz="2200" b="1" dirty="0" smtClean="0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уменьшили: </a:t>
              </a:r>
            </a:p>
            <a:p>
              <a:pPr>
                <a:lnSpc>
                  <a:spcPct val="90000"/>
                </a:lnSpc>
              </a:pPr>
              <a:r>
                <a:rPr lang="ru-RU" sz="2200" b="1" dirty="0" smtClean="0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было 6, стало 4</a:t>
              </a:r>
            </a:p>
          </p:txBody>
        </p:sp>
      </p:grpSp>
      <p:pic>
        <p:nvPicPr>
          <p:cNvPr id="1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68836" y="6194791"/>
            <a:ext cx="1651547" cy="467569"/>
          </a:xfrm>
          <a:prstGeom prst="rect">
            <a:avLst/>
          </a:prstGeom>
          <a:noFill/>
        </p:spPr>
      </p:pic>
      <p:pic>
        <p:nvPicPr>
          <p:cNvPr id="1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0446" y="6353723"/>
            <a:ext cx="1805453" cy="23030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4" cstate="print"/>
          <a:srcRect l="58006" t="8914" r="5987" b="40644"/>
          <a:stretch>
            <a:fillRect/>
          </a:stretch>
        </p:blipFill>
        <p:spPr bwMode="auto">
          <a:xfrm rot="642575">
            <a:off x="4979958" y="2149094"/>
            <a:ext cx="3900795" cy="3981279"/>
          </a:xfrm>
          <a:prstGeom prst="rect">
            <a:avLst/>
          </a:prstGeom>
          <a:solidFill>
            <a:srgbClr val="FFFFFF">
              <a:shade val="85000"/>
            </a:srgbClr>
          </a:solidFill>
          <a:ln w="85725" cap="sq">
            <a:solidFill>
              <a:schemeClr val="accent2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Рисунок 15" descr="matt-icons_folder-pink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881336"/>
            <a:ext cx="5004048" cy="5976664"/>
          </a:xfrm>
          <a:prstGeom prst="rect">
            <a:avLst/>
          </a:prstGeom>
        </p:spPr>
      </p:pic>
      <p:pic>
        <p:nvPicPr>
          <p:cNvPr id="8" name="Рисунок 7" descr="pink-sticky-note-taped.png"/>
          <p:cNvPicPr>
            <a:picLocks noChangeAspect="1"/>
          </p:cNvPicPr>
          <p:nvPr/>
        </p:nvPicPr>
        <p:blipFill>
          <a:blip r:embed="rId6" cstate="print">
            <a:lum bright="26000" contrast="2000"/>
          </a:blip>
          <a:stretch>
            <a:fillRect/>
          </a:stretch>
        </p:blipFill>
        <p:spPr>
          <a:xfrm>
            <a:off x="2627784" y="908720"/>
            <a:ext cx="2304256" cy="21692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444959">
            <a:off x="2786904" y="1146138"/>
            <a:ext cx="19673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23 и 24 соединят </a:t>
            </a:r>
            <a:br>
              <a:rPr lang="ru-RU" sz="1800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одно задание </a:t>
            </a:r>
            <a:br>
              <a:rPr lang="ru-RU" sz="1800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поменяют нумерацию</a:t>
            </a:r>
            <a:endParaRPr lang="ru-RU" sz="1800" dirty="0" smtClean="0">
              <a:solidFill>
                <a:srgbClr val="66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74144">
            <a:off x="5283478" y="1480089"/>
            <a:ext cx="3657600" cy="57606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ОГЭ-2019</a:t>
            </a:r>
            <a:endParaRPr lang="ru-RU" b="1" dirty="0">
              <a:solidFill>
                <a:srgbClr val="66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"/>
            <a:ext cx="7452320" cy="1323439"/>
          </a:xfrm>
          <a:prstGeom prst="rect">
            <a:avLst/>
          </a:prstGeom>
          <a:noFill/>
          <a:ln w="76200" cmpd="sng">
            <a:solidFill>
              <a:srgbClr val="660066">
                <a:alpha val="0"/>
              </a:srgb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изменения</a:t>
            </a:r>
            <a:r>
              <a:rPr lang="ru-RU" sz="4000" b="1" cap="none" spc="0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внесли </a:t>
            </a:r>
            <a:br>
              <a:rPr lang="ru-RU" sz="4000" b="1" cap="none" spc="0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cap="none" spc="0" dirty="0" smtClean="0">
                <a:ln w="11430"/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КИМ</a:t>
            </a:r>
            <a:endParaRPr lang="ru-RU" sz="4000" b="1" cap="none" spc="0" dirty="0">
              <a:ln w="11430"/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9225" y="1103040"/>
            <a:ext cx="151216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7030A0"/>
                </a:solidFill>
              </a:rPr>
              <a:t>ОГЭ-2020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1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9818" y="291042"/>
            <a:ext cx="1417304" cy="401253"/>
          </a:xfrm>
          <a:prstGeom prst="rect">
            <a:avLst/>
          </a:prstGeom>
          <a:noFill/>
        </p:spPr>
      </p:pic>
      <p:pic>
        <p:nvPicPr>
          <p:cNvPr id="12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218" y="29121"/>
            <a:ext cx="1643643" cy="20966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80" t="22761" r="5176" b="15672"/>
          <a:stretch/>
        </p:blipFill>
        <p:spPr bwMode="auto">
          <a:xfrm>
            <a:off x="209818" y="2636912"/>
            <a:ext cx="4650214" cy="3713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4572000" cy="5949280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660066"/>
                </a:solidFill>
                <a:latin typeface="AmbassadoreType" pitchFamily="2" charset="0"/>
                <a:ea typeface="TimesNewRoman"/>
                <a:cs typeface="Times New Roman"/>
              </a:rPr>
              <a:t>  </a:t>
            </a:r>
            <a:r>
              <a:rPr lang="ru-RU" sz="2400" dirty="0" smtClean="0">
                <a:solidFill>
                  <a:srgbClr val="660066"/>
                </a:solidFill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ОГЭ-2020.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660066"/>
                </a:solidFill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Задания 21-24 </a:t>
            </a:r>
            <a:r>
              <a:rPr lang="ru-RU" sz="2400" dirty="0" smtClean="0">
                <a:latin typeface="AmbassadoreType" pitchFamily="2" charset="0"/>
                <a:ea typeface="Times New Roman"/>
                <a:cs typeface="Times New Roman"/>
              </a:rPr>
              <a:t/>
            </a:r>
            <a:br>
              <a:rPr lang="ru-RU" sz="2400" dirty="0" smtClean="0">
                <a:latin typeface="AmbassadoreType" pitchFamily="2" charset="0"/>
                <a:ea typeface="Times New Roman"/>
                <a:cs typeface="Times New Roman"/>
              </a:rPr>
            </a:br>
            <a:endParaRPr lang="ru-RU" sz="2400" dirty="0">
              <a:latin typeface="AmbassadoreType" pitchFamily="2" charset="0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 bwMode="auto">
          <a:xfrm>
            <a:off x="4499992" y="908720"/>
            <a:ext cx="4644008" cy="59492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ОГЭ-2019.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Задания 26-31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punaise-mauv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620688"/>
            <a:ext cx="692713" cy="990770"/>
          </a:xfrm>
          <a:prstGeom prst="rect">
            <a:avLst/>
          </a:prstGeom>
        </p:spPr>
      </p:pic>
      <p:pic>
        <p:nvPicPr>
          <p:cNvPr id="24577" name="Рисунок 52"/>
          <p:cNvPicPr>
            <a:picLocks noChangeAspect="1" noChangeArrowheads="1"/>
          </p:cNvPicPr>
          <p:nvPr/>
        </p:nvPicPr>
        <p:blipFill>
          <a:blip r:embed="rId3" cstate="print"/>
          <a:srcRect l="54991" t="15788" r="5888" b="30733"/>
          <a:stretch>
            <a:fillRect/>
          </a:stretch>
        </p:blipFill>
        <p:spPr bwMode="auto">
          <a:xfrm>
            <a:off x="4604090" y="1743559"/>
            <a:ext cx="4375174" cy="4608512"/>
          </a:xfrm>
          <a:prstGeom prst="rect">
            <a:avLst/>
          </a:prstGeom>
          <a:noFill/>
        </p:spPr>
      </p:pic>
      <p:pic>
        <p:nvPicPr>
          <p:cNvPr id="14" name="Рисунок 13" descr="punaise-mauv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620688"/>
            <a:ext cx="692713" cy="99077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04505" y="4841865"/>
            <a:ext cx="4417491" cy="1323439"/>
          </a:xfrm>
          <a:prstGeom prst="rect">
            <a:avLst/>
          </a:prstGeom>
          <a:noFill/>
          <a:ln w="76200" cmpd="sng">
            <a:solidFill>
              <a:srgbClr val="660066">
                <a:alpha val="0"/>
              </a:srgb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Как сократили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задания к тексту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959" y="355858"/>
            <a:ext cx="1417304" cy="401253"/>
          </a:xfrm>
          <a:prstGeom prst="rect">
            <a:avLst/>
          </a:prstGeom>
          <a:noFill/>
        </p:spPr>
      </p:pic>
      <p:pic>
        <p:nvPicPr>
          <p:cNvPr id="1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2359" y="93937"/>
            <a:ext cx="1643643" cy="209667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4" t="36194" r="51644" b="25000"/>
          <a:stretch/>
        </p:blipFill>
        <p:spPr bwMode="auto">
          <a:xfrm>
            <a:off x="19766" y="1886410"/>
            <a:ext cx="4624242" cy="283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1666" y="4714515"/>
            <a:ext cx="6573241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ru-RU" sz="5000" b="1" cap="all" dirty="0" smtClean="0">
                <a:gradFill flip="none" rotWithShape="1">
                  <a:gsLst>
                    <a:gs pos="0">
                      <a:srgbClr val="7030A0">
                        <a:shade val="30000"/>
                        <a:satMod val="115000"/>
                      </a:srgbClr>
                    </a:gs>
                    <a:gs pos="50000">
                      <a:srgbClr val="7030A0">
                        <a:shade val="67500"/>
                        <a:satMod val="115000"/>
                      </a:srgbClr>
                    </a:gs>
                    <a:gs pos="100000">
                      <a:srgbClr val="7030A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Примеры новых </a:t>
            </a:r>
          </a:p>
          <a:p>
            <a:pPr algn="ctr">
              <a:lnSpc>
                <a:spcPct val="90000"/>
              </a:lnSpc>
            </a:pPr>
            <a:r>
              <a:rPr lang="ru-RU" sz="5000" b="1" cap="all" dirty="0" smtClean="0">
                <a:gradFill flip="none" rotWithShape="1">
                  <a:gsLst>
                    <a:gs pos="0">
                      <a:srgbClr val="7030A0">
                        <a:shade val="30000"/>
                        <a:satMod val="115000"/>
                      </a:srgbClr>
                    </a:gs>
                    <a:gs pos="50000">
                      <a:srgbClr val="7030A0">
                        <a:shade val="67500"/>
                        <a:satMod val="115000"/>
                      </a:srgbClr>
                    </a:gs>
                    <a:gs pos="100000">
                      <a:srgbClr val="7030A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заданий</a:t>
            </a:r>
            <a:endParaRPr lang="ru-RU" sz="5000" b="1" cap="all" dirty="0">
              <a:gradFill flip="none" rotWithShape="1">
                <a:gsLst>
                  <a:gs pos="0">
                    <a:srgbClr val="7030A0">
                      <a:shade val="30000"/>
                      <a:satMod val="115000"/>
                    </a:srgbClr>
                  </a:gs>
                  <a:gs pos="50000">
                    <a:srgbClr val="7030A0">
                      <a:shade val="67500"/>
                      <a:satMod val="115000"/>
                    </a:srgbClr>
                  </a:gs>
                  <a:gs pos="100000">
                    <a:srgbClr val="7030A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959" y="355858"/>
            <a:ext cx="1417304" cy="401253"/>
          </a:xfrm>
          <a:prstGeom prst="rect">
            <a:avLst/>
          </a:prstGeom>
          <a:noFill/>
        </p:spPr>
      </p:pic>
      <p:pic>
        <p:nvPicPr>
          <p:cNvPr id="1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359" y="93937"/>
            <a:ext cx="1643643" cy="209667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195" t="37501" r="4862" b="44216"/>
          <a:stretch/>
        </p:blipFill>
        <p:spPr bwMode="auto">
          <a:xfrm>
            <a:off x="1460479" y="911257"/>
            <a:ext cx="7662943" cy="1725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950" t="40065" r="4582" b="39039"/>
          <a:stretch/>
        </p:blipFill>
        <p:spPr bwMode="auto">
          <a:xfrm>
            <a:off x="1460479" y="2780927"/>
            <a:ext cx="7648026" cy="19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57589340_d7587b124a3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4142509"/>
            <a:ext cx="2356447" cy="262134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1427080">
            <a:off x="282832" y="4293786"/>
            <a:ext cx="2030124" cy="1296527"/>
          </a:xfrm>
        </p:spPr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9900"/>
                </a:solidFill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Новые задания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9900"/>
                </a:solidFill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№ 1, 6, 20</a:t>
            </a:r>
            <a:endParaRPr lang="ru-RU" sz="2800" b="1" dirty="0" smtClean="0">
              <a:solidFill>
                <a:srgbClr val="FF99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980728"/>
            <a:ext cx="7236296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Задание 18 проверяет знание терминологии. Такое же задание есть в ЕГЭ по обществознанию: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в 11-ом классе – это задание № 1 </a:t>
            </a:r>
            <a:r>
              <a:rPr lang="ru-RU" b="1" dirty="0" smtClean="0">
                <a:solidFill>
                  <a:srgbClr val="660066"/>
                </a:solidFill>
                <a:latin typeface="AmbassadoreType" pitchFamily="2" charset="0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660066"/>
                </a:solidFill>
                <a:latin typeface="AmbassadoreType" pitchFamily="2" charset="0"/>
                <a:ea typeface="Times New Roman"/>
                <a:cs typeface="Times New Roman"/>
              </a:rPr>
            </a:br>
            <a:endParaRPr lang="ru-RU" b="1" dirty="0">
              <a:solidFill>
                <a:srgbClr val="660066"/>
              </a:solidFill>
              <a:latin typeface="AmbassadoreType" pitchFamily="2" charset="0"/>
            </a:endParaRPr>
          </a:p>
        </p:txBody>
      </p:sp>
      <p:pic>
        <p:nvPicPr>
          <p:cNvPr id="15" name="Рисунок 14" descr="878404_clipboard_512x5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1512168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959" y="355858"/>
            <a:ext cx="1417304" cy="401253"/>
          </a:xfrm>
          <a:prstGeom prst="rect">
            <a:avLst/>
          </a:prstGeom>
          <a:noFill/>
        </p:spPr>
      </p:pic>
      <p:pic>
        <p:nvPicPr>
          <p:cNvPr id="1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2359" y="93937"/>
            <a:ext cx="1643643" cy="209667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3" t="41953" r="51540" b="36422"/>
          <a:stretch/>
        </p:blipFill>
        <p:spPr bwMode="auto">
          <a:xfrm>
            <a:off x="251520" y="3287216"/>
            <a:ext cx="8258214" cy="2158008"/>
          </a:xfrm>
          <a:prstGeom prst="round2DiagRect">
            <a:avLst>
              <a:gd name="adj1" fmla="val 16667"/>
              <a:gd name="adj2" fmla="val 0"/>
            </a:avLst>
          </a:prstGeom>
          <a:ln w="57150">
            <a:solidFill>
              <a:srgbClr val="660066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2018-03-09-24f868b519-c2b6-45c3-96a1-0498b49da080.png"/>
          <p:cNvPicPr>
            <a:picLocks noChangeAspect="1"/>
          </p:cNvPicPr>
          <p:nvPr/>
        </p:nvPicPr>
        <p:blipFill>
          <a:blip r:embed="rId3" cstate="print">
            <a:lum contrast="11000"/>
          </a:blip>
          <a:stretch>
            <a:fillRect/>
          </a:stretch>
        </p:blipFill>
        <p:spPr>
          <a:xfrm>
            <a:off x="1795611" y="2636912"/>
            <a:ext cx="7348389" cy="4476605"/>
          </a:xfrm>
          <a:prstGeom prst="rect">
            <a:avLst/>
          </a:prstGeom>
        </p:spPr>
      </p:pic>
      <p:pic>
        <p:nvPicPr>
          <p:cNvPr id="12" name="Рисунок 11" descr="57589340_d7587b124a3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633144" y="200999"/>
            <a:ext cx="2483768" cy="276297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 rot="21363808" flipH="1">
            <a:off x="6841198" y="715267"/>
            <a:ext cx="22114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ОГЭ длится</a:t>
            </a:r>
          </a:p>
          <a:p>
            <a:pPr>
              <a:lnSpc>
                <a:spcPct val="90000"/>
              </a:lnSpc>
            </a:pPr>
            <a:r>
              <a:rPr lang="ru-RU" sz="44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r>
              <a:rPr lang="ru-RU" sz="2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8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минут</a:t>
            </a:r>
            <a:endParaRPr lang="ru-RU" sz="4800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835695" y="641426"/>
            <a:ext cx="4968553" cy="217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mbassadoreType" pitchFamily="2" charset="0"/>
                <a:ea typeface="+mn-ea"/>
                <a:cs typeface="+mn-cs"/>
              </a:rPr>
              <a:t>Время экзамена не сократили</a:t>
            </a:r>
            <a:endParaRPr kumimoji="0" lang="ru-RU" sz="5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mbassadoreType" pitchFamily="2" charset="0"/>
              <a:ea typeface="+mn-ea"/>
              <a:cs typeface="+mn-cs"/>
            </a:endParaRPr>
          </a:p>
        </p:txBody>
      </p:sp>
      <p:pic>
        <p:nvPicPr>
          <p:cNvPr id="1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582" y="302171"/>
            <a:ext cx="1417304" cy="401253"/>
          </a:xfrm>
          <a:prstGeom prst="rect">
            <a:avLst/>
          </a:prstGeom>
          <a:noFill/>
        </p:spPr>
      </p:pic>
      <p:pic>
        <p:nvPicPr>
          <p:cNvPr id="1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82" y="40250"/>
            <a:ext cx="1643643" cy="209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310">
  <a:themeElements>
    <a:clrScheme name="">
      <a:dk1>
        <a:srgbClr val="5F5F5F"/>
      </a:dk1>
      <a:lt1>
        <a:srgbClr val="FFFFFF"/>
      </a:lt1>
      <a:dk2>
        <a:srgbClr val="FFFFFF"/>
      </a:dk2>
      <a:lt2>
        <a:srgbClr val="820044"/>
      </a:lt2>
      <a:accent1>
        <a:srgbClr val="E70303"/>
      </a:accent1>
      <a:accent2>
        <a:srgbClr val="F96F1C"/>
      </a:accent2>
      <a:accent3>
        <a:srgbClr val="FFFFFF"/>
      </a:accent3>
      <a:accent4>
        <a:srgbClr val="505050"/>
      </a:accent4>
      <a:accent5>
        <a:srgbClr val="F1AAAA"/>
      </a:accent5>
      <a:accent6>
        <a:srgbClr val="E26418"/>
      </a:accent6>
      <a:hlink>
        <a:srgbClr val="BD0345"/>
      </a:hlink>
      <a:folHlink>
        <a:srgbClr val="660033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5F5F5F"/>
    </a:dk1>
    <a:lt1>
      <a:srgbClr val="FFFFFF"/>
    </a:lt1>
    <a:dk2>
      <a:srgbClr val="FFFFFF"/>
    </a:dk2>
    <a:lt2>
      <a:srgbClr val="820044"/>
    </a:lt2>
    <a:accent1>
      <a:srgbClr val="E70303"/>
    </a:accent1>
    <a:accent2>
      <a:srgbClr val="F96F1C"/>
    </a:accent2>
    <a:accent3>
      <a:srgbClr val="FFFFFF"/>
    </a:accent3>
    <a:accent4>
      <a:srgbClr val="505050"/>
    </a:accent4>
    <a:accent5>
      <a:srgbClr val="F1AAAA"/>
    </a:accent5>
    <a:accent6>
      <a:srgbClr val="E26418"/>
    </a:accent6>
    <a:hlink>
      <a:srgbClr val="BD0345"/>
    </a:hlink>
    <a:folHlink>
      <a:srgbClr val="660033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5F5F5F"/>
    </a:dk1>
    <a:lt1>
      <a:srgbClr val="FFFFFF"/>
    </a:lt1>
    <a:dk2>
      <a:srgbClr val="FFFFFF"/>
    </a:dk2>
    <a:lt2>
      <a:srgbClr val="820044"/>
    </a:lt2>
    <a:accent1>
      <a:srgbClr val="E70303"/>
    </a:accent1>
    <a:accent2>
      <a:srgbClr val="F96F1C"/>
    </a:accent2>
    <a:accent3>
      <a:srgbClr val="FFFFFF"/>
    </a:accent3>
    <a:accent4>
      <a:srgbClr val="505050"/>
    </a:accent4>
    <a:accent5>
      <a:srgbClr val="F1AAAA"/>
    </a:accent5>
    <a:accent6>
      <a:srgbClr val="E26418"/>
    </a:accent6>
    <a:hlink>
      <a:srgbClr val="BD0345"/>
    </a:hlink>
    <a:folHlink>
      <a:srgbClr val="66003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</TotalTime>
  <Words>132</Words>
  <Application>Microsoft Office PowerPoint</Application>
  <PresentationFormat>Экран (4:3)</PresentationFormat>
  <Paragraphs>74</Paragraphs>
  <Slides>11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Microsoft Sans Serif</vt:lpstr>
      <vt:lpstr>Calibri</vt:lpstr>
      <vt:lpstr>Times New Roman</vt:lpstr>
      <vt:lpstr>AmbassadoreType</vt:lpstr>
      <vt:lpstr>TimesNewRoman</vt:lpstr>
      <vt:lpstr>310</vt:lpstr>
      <vt:lpstr>ОГЭ-2020  по обществознанию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ОГЭ-2020  по обществознанию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overmakova</dc:creator>
  <cp:lastModifiedBy>ymedvedeva</cp:lastModifiedBy>
  <cp:revision>53</cp:revision>
  <dcterms:created xsi:type="dcterms:W3CDTF">2018-12-19T15:07:29Z</dcterms:created>
  <dcterms:modified xsi:type="dcterms:W3CDTF">2019-08-29T15:19:33Z</dcterms:modified>
</cp:coreProperties>
</file>