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7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65A59-6985-4B75-8AF4-121CDB956D17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A016-FCD6-4EC3-80A5-F9A7BCF79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Экскурсии для обучающихся и родителей;</a:t>
            </a:r>
          </a:p>
          <a:p>
            <a:r>
              <a:rPr lang="ru-RU" dirty="0"/>
              <a:t>Обмен опытом на ГМО;</a:t>
            </a:r>
          </a:p>
          <a:p>
            <a:r>
              <a:rPr lang="ru-RU" dirty="0"/>
              <a:t>Проведение мастер-классов для дошкольников (?)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DA016-FCD6-4EC3-80A5-F9A7BCF796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9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645C8-9838-4F39-A606-B71888524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EC5F25-9305-4628-A812-EBCAD1D5C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D5386-1CCE-4E62-A00C-A7E54FCB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D5482-F4A0-44C6-AE7D-05A29698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81AB3-5EBB-485F-8125-5BC8AB81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0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2BCA8-D19B-45A4-8635-83BDA220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8CF61C-4E06-48D2-9CBE-5BA904756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A8B1-6E98-4C1F-A28A-06B67470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FADB2-7D20-4C17-89AE-1A462FA7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4293E-464B-4A93-965E-99C29F3A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8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521696-68E4-4FC7-9490-723702D4A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E314C3-75FC-4A74-BC5F-7F5D04BCA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3DE3DE-91CF-4E15-931D-C1F998D2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AC1E6-8A8F-41D4-ABB3-BC7E0BC9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CABE0-D988-44F0-8EDC-30575196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3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1B282-5139-4F07-8F2F-22B99D65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D8238-28B8-4D29-B49D-AE4266A1B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2CD47-D1F2-4836-B514-607D0F57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03E02-D277-4B5F-9EEB-FED7371B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09AE7-72E9-40D3-AE81-9D65F3C6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6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B1906-8A94-4764-8596-CD62793E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10B88B-3120-477C-A256-394B24F6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8F61D-5602-48EB-AA97-EBF0BE56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2DEF3E-6F66-4BFB-8357-98B41C28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A2573-DD60-404D-8F52-D141BE5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6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69EAA-FA3B-476E-B487-C4C98A18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B21321-C783-424E-AD4C-7A7E5D110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63A811-8D8D-4DD9-BD8C-E406CABF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D23395-E542-4FA8-AB83-4002CA44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41A17-5DBF-4507-AA7D-AC0EDFF7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ECF302-F089-45C8-9450-7377D259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2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9B4B1-F3C2-40C3-A824-925E7607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B176FE-6FBF-4873-BBE0-3EF44317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604E9-9021-47FF-9E18-A6CE900BB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71FAF6-E06F-4150-8D5B-A0BA0BEC0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BB58EB-C640-4717-B906-9A537A1DF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1D6A6A-C8C4-4AA0-BAEB-93934825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28870C-457A-4250-BEE2-8F137DE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55346D-0BEA-4E27-971E-91324B5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FF198-0D7C-4DA4-B841-6FAE6996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F8D4A5-FDE9-4180-94D6-4652E641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29D9B2-8810-4CC5-B977-3856D74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A9C190-69E6-4DD3-ABA7-ADB3A545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B13D92-5C61-44B1-AB50-3EFE065C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62F8BF-B646-4032-95FB-2A1A946F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7C7F9D-3129-413C-8B15-7865D8EE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6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14FA5-989A-4B43-A1E5-1A040243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7A878-2AE8-48E7-8DB4-E88BA796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67C6F2-952E-420A-A010-87CF01E86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2AB8D1-EB16-418A-9CD6-5B2ACAF4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2DCE62-E328-4C4D-9BE2-DB492597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C6C1F0-433F-4F30-AFE8-F7CB9784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6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CF954-1E29-48D4-BE52-8DBC3B44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561032-9CDE-47EC-9FD9-B8D2319FD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2B257F-428D-44BC-A764-E20A03B7D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4884E8-831C-46AE-8809-12ABB093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6946E-1930-44EB-A28E-35779E7F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74E514-204E-48AA-B9B4-DD8B7B3E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8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1000" t="-7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F6667-154D-4D42-9A16-3CF37580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1ADFE3-6325-4E90-8C11-7DDF4D31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83594B-7526-403A-88E6-FEE5B0DC7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3C56E-527F-4D97-BD6A-81C65D34130F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00001-38BF-4D4B-8259-A6E929E34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8901A-EAE0-485E-BFC8-AA42DECC7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9743E-C705-411C-BE7E-85F73B631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51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4E2222-72C6-414F-B366-489A25720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441294"/>
            <a:ext cx="5376333" cy="1380067"/>
          </a:xfrm>
        </p:spPr>
        <p:txBody>
          <a:bodyPr>
            <a:normAutofit lnSpcReduction="10000"/>
          </a:bodyPr>
          <a:lstStyle/>
          <a:p>
            <a:r>
              <a:rPr lang="ru-RU" i="1" dirty="0"/>
              <a:t>Выполнила: Притчина Анастасия Дмитриевна, педагог дополнительного образования, </a:t>
            </a:r>
            <a:br>
              <a:rPr lang="ru-RU" i="1" dirty="0"/>
            </a:br>
            <a:r>
              <a:rPr lang="ru-RU" i="1" dirty="0"/>
              <a:t>МБОУ ООШ № 28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2B710-BB97-4F5A-99F6-6B4BE6CEB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5388"/>
            <a:ext cx="9144000" cy="2565399"/>
          </a:xfrm>
          <a:effectLst>
            <a:softEdge rad="317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/>
              <a:t>«Создание инновационной образовательной среды как фактор повышения качества образования: </a:t>
            </a:r>
            <a:br>
              <a:rPr lang="ru-RU" sz="3600" b="1" dirty="0"/>
            </a:br>
            <a:r>
              <a:rPr lang="ru-RU" sz="3600" b="1" dirty="0"/>
              <a:t>опыт работы Центра «Точка роста» на базе МБОУ ООШ № 28 с. Ленёвское»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B7BF2-FB43-4654-85B4-88A84B5B14EB}"/>
              </a:ext>
            </a:extLst>
          </p:cNvPr>
          <p:cNvSpPr txBox="1"/>
          <p:nvPr/>
        </p:nvSpPr>
        <p:spPr>
          <a:xfrm>
            <a:off x="702733" y="606995"/>
            <a:ext cx="1099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Муниципальные педагогические чтения </a:t>
            </a:r>
          </a:p>
          <a:p>
            <a:pPr algn="ctr"/>
            <a:r>
              <a:rPr lang="ru-RU" sz="2000" b="1" i="1" dirty="0"/>
              <a:t>«Инновационное пространство в системе образования Режевского муниципального округа»</a:t>
            </a:r>
          </a:p>
        </p:txBody>
      </p:sp>
    </p:spTree>
    <p:extLst>
      <p:ext uri="{BB962C8B-B14F-4D97-AF65-F5344CB8AC3E}">
        <p14:creationId xmlns:p14="http://schemas.microsoft.com/office/powerpoint/2010/main" val="471496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325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Кадровый потенциал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97582" cy="4351338"/>
          </a:xfrm>
        </p:spPr>
        <p:txBody>
          <a:bodyPr/>
          <a:lstStyle/>
          <a:p>
            <a:r>
              <a:rPr lang="ru-RU" b="1" dirty="0"/>
              <a:t>Руководитель Центра</a:t>
            </a:r>
            <a:r>
              <a:rPr lang="ru-RU" dirty="0"/>
              <a:t>: </a:t>
            </a:r>
            <a:r>
              <a:rPr lang="ru-RU" dirty="0" err="1"/>
              <a:t>Мелкозерова</a:t>
            </a:r>
            <a:r>
              <a:rPr lang="ru-RU" dirty="0"/>
              <a:t> Ирина Васильевна;</a:t>
            </a:r>
          </a:p>
          <a:p>
            <a:r>
              <a:rPr lang="ru-RU" dirty="0"/>
              <a:t>100% педагогов прошли повышение квалификации по работе с новым оборудованием;</a:t>
            </a:r>
          </a:p>
          <a:p>
            <a:r>
              <a:rPr lang="ru-RU" dirty="0"/>
              <a:t>Внедрение современных методик;</a:t>
            </a:r>
          </a:p>
        </p:txBody>
      </p:sp>
      <p:pic>
        <p:nvPicPr>
          <p:cNvPr id="3074" name="Picture 2" descr="P8250080.jpg">
            <a:extLst>
              <a:ext uri="{FF2B5EF4-FFF2-40B4-BE49-F238E27FC236}">
                <a16:creationId xmlns:a16="http://schemas.microsoft.com/office/drawing/2014/main" id="{3EEAEDEB-E294-4BBB-9F5A-1383D959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65" y="1387312"/>
            <a:ext cx="1658321" cy="210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8250095.jpg">
            <a:extLst>
              <a:ext uri="{FF2B5EF4-FFF2-40B4-BE49-F238E27FC236}">
                <a16:creationId xmlns:a16="http://schemas.microsoft.com/office/drawing/2014/main" id="{FF177146-C5D3-4839-B96C-CE1A4EDB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324" y="1395453"/>
            <a:ext cx="1519880" cy="211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лег С..jpg">
            <a:extLst>
              <a:ext uri="{FF2B5EF4-FFF2-40B4-BE49-F238E27FC236}">
                <a16:creationId xmlns:a16="http://schemas.microsoft.com/office/drawing/2014/main" id="{DE14710A-7486-4183-9B0D-ECA9B57B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76" y="4001294"/>
            <a:ext cx="1337001" cy="189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84729-204B-451F-9094-EEE1A4740E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4" t="9931" r="12862" b="26620"/>
          <a:stretch/>
        </p:blipFill>
        <p:spPr>
          <a:xfrm>
            <a:off x="7769703" y="4044059"/>
            <a:ext cx="1508754" cy="192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A7AF38-7B31-43C7-A5AA-E5882F43A6E4}"/>
              </a:ext>
            </a:extLst>
          </p:cNvPr>
          <p:cNvSpPr txBox="1"/>
          <p:nvPr/>
        </p:nvSpPr>
        <p:spPr>
          <a:xfrm>
            <a:off x="9003508" y="3520044"/>
            <a:ext cx="15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Наумова О.А.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15BC5-D86A-490C-8869-AD2A56C01DD1}"/>
              </a:ext>
            </a:extLst>
          </p:cNvPr>
          <p:cNvSpPr txBox="1"/>
          <p:nvPr/>
        </p:nvSpPr>
        <p:spPr>
          <a:xfrm>
            <a:off x="6638543" y="3545308"/>
            <a:ext cx="197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Мелкозёрова</a:t>
            </a:r>
            <a:r>
              <a:rPr lang="ru-RU" dirty="0"/>
              <a:t> И.В.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CE389-F3A8-4CFF-9E0F-45B1D199E440}"/>
              </a:ext>
            </a:extLst>
          </p:cNvPr>
          <p:cNvSpPr txBox="1"/>
          <p:nvPr/>
        </p:nvSpPr>
        <p:spPr>
          <a:xfrm>
            <a:off x="7769703" y="5996184"/>
            <a:ext cx="168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Притчина А.Д.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A07D8-5DF2-4218-8816-4683B9B6839F}"/>
              </a:ext>
            </a:extLst>
          </p:cNvPr>
          <p:cNvSpPr txBox="1"/>
          <p:nvPr/>
        </p:nvSpPr>
        <p:spPr>
          <a:xfrm>
            <a:off x="9893173" y="5971061"/>
            <a:ext cx="168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Чепчугов</a:t>
            </a:r>
            <a:r>
              <a:rPr lang="ru-RU" dirty="0"/>
              <a:t> О.С.</a:t>
            </a:r>
          </a:p>
        </p:txBody>
      </p:sp>
    </p:spTree>
    <p:extLst>
      <p:ext uri="{BB962C8B-B14F-4D97-AF65-F5344CB8AC3E}">
        <p14:creationId xmlns:p14="http://schemas.microsoft.com/office/powerpoint/2010/main" val="1425102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ADF03-378F-4501-AF7A-296193EA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224" y="3623967"/>
            <a:ext cx="3325749" cy="18707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09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Результаты и достижения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371"/>
            <a:ext cx="11099170" cy="4351338"/>
          </a:xfrm>
        </p:spPr>
        <p:txBody>
          <a:bodyPr/>
          <a:lstStyle/>
          <a:p>
            <a:r>
              <a:rPr lang="ru-RU" dirty="0"/>
              <a:t>100% практических работ по физике, химии, биологии проводятся с использованием цифровых лабораторий;</a:t>
            </a:r>
          </a:p>
          <a:p>
            <a:r>
              <a:rPr lang="ru-RU" dirty="0"/>
              <a:t>Рост интереса (мотивации) к предметам;</a:t>
            </a:r>
          </a:p>
          <a:p>
            <a:r>
              <a:rPr lang="ru-RU" dirty="0"/>
              <a:t>Участие в конкурсах и фестивалях;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9EE6DD-C330-4F23-BADC-B15969C58244}"/>
              </a:ext>
            </a:extLst>
          </p:cNvPr>
          <p:cNvSpPr/>
          <p:nvPr/>
        </p:nvSpPr>
        <p:spPr>
          <a:xfrm>
            <a:off x="3535787" y="5690570"/>
            <a:ext cx="305732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Муниципальный робототехнический фестиваль «</a:t>
            </a:r>
            <a:r>
              <a:rPr lang="ru-RU" sz="1600" dirty="0" err="1">
                <a:latin typeface="Arial" panose="020B0604020202020204" pitchFamily="34" charset="0"/>
              </a:rPr>
              <a:t>РобоСклад</a:t>
            </a:r>
            <a:r>
              <a:rPr lang="ru-RU" sz="1600" dirty="0">
                <a:latin typeface="Arial" panose="020B0604020202020204" pitchFamily="34" charset="0"/>
              </a:rPr>
              <a:t>»</a:t>
            </a:r>
            <a:endParaRPr lang="ru-RU" sz="1600" dirty="0"/>
          </a:p>
        </p:txBody>
      </p:sp>
      <p:pic>
        <p:nvPicPr>
          <p:cNvPr id="2050" name="Picture 2" descr="https://28rezh.uralschool.ru/upload/sc28rezh_new/images/big/c0/6d/c06d710e40ea870164378a155c9214e9.jpeg">
            <a:extLst>
              <a:ext uri="{FF2B5EF4-FFF2-40B4-BE49-F238E27FC236}">
                <a16:creationId xmlns:a16="http://schemas.microsoft.com/office/drawing/2014/main" id="{8A992F0A-98C9-411C-A5E0-BB9F177C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85" y="3295389"/>
            <a:ext cx="3080532" cy="23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28rezh.uralschool.ru/upload/sc28rezh_new/images/big/47/f7/47f795979707a1b76de15e7c1f628d27.jpg">
            <a:extLst>
              <a:ext uri="{FF2B5EF4-FFF2-40B4-BE49-F238E27FC236}">
                <a16:creationId xmlns:a16="http://schemas.microsoft.com/office/drawing/2014/main" id="{B6177D7D-250B-4142-8DFD-25B0A0BB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4" y="3295388"/>
            <a:ext cx="2722743" cy="23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53B7C7-52B1-4DF9-8519-FF9BD1A112AE}"/>
              </a:ext>
            </a:extLst>
          </p:cNvPr>
          <p:cNvSpPr/>
          <p:nvPr/>
        </p:nvSpPr>
        <p:spPr>
          <a:xfrm>
            <a:off x="621697" y="5706499"/>
            <a:ext cx="254433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Региональный естественно-научный фестиваль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321061-ACEA-4329-A766-9AC6FA734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27" y="1705901"/>
            <a:ext cx="2260790" cy="15894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47F134-1723-4AF1-B9A9-552EEC2CD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706" y="4356338"/>
            <a:ext cx="2528513" cy="2332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A0C06F-E342-4AC8-B022-F493E3CAF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6073" y="1975310"/>
            <a:ext cx="2210216" cy="155890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FE3DC4-3EB4-4806-8138-A9A68B0E11F5}"/>
              </a:ext>
            </a:extLst>
          </p:cNvPr>
          <p:cNvSpPr/>
          <p:nvPr/>
        </p:nvSpPr>
        <p:spPr>
          <a:xfrm>
            <a:off x="6962866" y="5588624"/>
            <a:ext cx="242278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</a:rPr>
              <a:t>Неделя инженерии в РМО.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</a:rPr>
              <a:t>Диплом 1 степени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0587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7656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Перспективы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70" y="1825625"/>
            <a:ext cx="6841067" cy="4351338"/>
          </a:xfrm>
        </p:spPr>
        <p:txBody>
          <a:bodyPr>
            <a:normAutofit/>
          </a:bodyPr>
          <a:lstStyle/>
          <a:p>
            <a:r>
              <a:rPr lang="ru-RU" dirty="0"/>
              <a:t>Расширение спектра программ ДО;</a:t>
            </a:r>
          </a:p>
          <a:p>
            <a:r>
              <a:rPr lang="ru-RU" dirty="0"/>
              <a:t>Активизация сетевого взаимодействия;</a:t>
            </a:r>
          </a:p>
          <a:p>
            <a:r>
              <a:rPr lang="ru-RU" dirty="0"/>
              <a:t>Участие в муниципальных и региональных конкурсах;</a:t>
            </a:r>
          </a:p>
          <a:p>
            <a:r>
              <a:rPr lang="ru-RU" dirty="0"/>
              <a:t>Популяризация инженерных и исследовательских профессий.</a:t>
            </a:r>
          </a:p>
        </p:txBody>
      </p:sp>
      <p:pic>
        <p:nvPicPr>
          <p:cNvPr id="4" name="Picture 20" descr="https://28rezh.uralschool.ru/upload/sc28rezh_new/images/big/02/29/0229427384a4a0ee03953bf2f7c297e7.jpg">
            <a:extLst>
              <a:ext uri="{FF2B5EF4-FFF2-40B4-BE49-F238E27FC236}">
                <a16:creationId xmlns:a16="http://schemas.microsoft.com/office/drawing/2014/main" id="{16AE7084-A4E9-4211-89D2-6A8EC361C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6622"/>
          <a:stretch/>
        </p:blipFill>
        <p:spPr bwMode="auto">
          <a:xfrm>
            <a:off x="7180256" y="1690688"/>
            <a:ext cx="3741674" cy="212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28rezh.uralschool.ru/upload/sc28rezh_new/images/big/da/9a/da9a7ac9d7e4695469bca02692c4bf9d.jpg">
            <a:extLst>
              <a:ext uri="{FF2B5EF4-FFF2-40B4-BE49-F238E27FC236}">
                <a16:creationId xmlns:a16="http://schemas.microsoft.com/office/drawing/2014/main" id="{1337008F-73D9-42BF-B6F3-394AC1053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6"/>
          <a:stretch/>
        </p:blipFill>
        <p:spPr bwMode="auto">
          <a:xfrm>
            <a:off x="8080997" y="4001294"/>
            <a:ext cx="3813086" cy="232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012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Центр «Точка роста» - пространство возможностей для каждого ребенка!</a:t>
            </a:r>
          </a:p>
        </p:txBody>
      </p:sp>
      <p:pic>
        <p:nvPicPr>
          <p:cNvPr id="2050" name="Picture 2" descr="https://28rezh.uralschool.ru/upload/sc28rezh_new/images/big/e3/3b/e33bdcee8763f0718f85f98302272311.jpg">
            <a:extLst>
              <a:ext uri="{FF2B5EF4-FFF2-40B4-BE49-F238E27FC236}">
                <a16:creationId xmlns:a16="http://schemas.microsoft.com/office/drawing/2014/main" id="{E12B67AD-0FB6-44C8-8C13-DA58BA5E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87" y="2122486"/>
            <a:ext cx="7641379" cy="3440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141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A9E16-997E-4B32-AAC1-CB8F6277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211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Открытие Центра </a:t>
            </a:r>
            <a:br>
              <a:rPr lang="ru-RU" b="1" dirty="0"/>
            </a:br>
            <a:r>
              <a:rPr lang="ru-RU" b="1" dirty="0"/>
              <a:t>«Точка роста»</a:t>
            </a:r>
          </a:p>
        </p:txBody>
      </p:sp>
      <p:pic>
        <p:nvPicPr>
          <p:cNvPr id="4098" name="Picture 2" descr="https://28rezh.uralschool.ru/upload/sc28rezh_new/images/big/9b/ea/9bea35cc50778830a67c48eca6213862.jpg">
            <a:extLst>
              <a:ext uri="{FF2B5EF4-FFF2-40B4-BE49-F238E27FC236}">
                <a16:creationId xmlns:a16="http://schemas.microsoft.com/office/drawing/2014/main" id="{057556D6-6B8F-4A7D-99FF-1676D44394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r="7660"/>
          <a:stretch/>
        </p:blipFill>
        <p:spPr bwMode="auto">
          <a:xfrm>
            <a:off x="728133" y="1854642"/>
            <a:ext cx="3573551" cy="3406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МБОУ ООШ №28, с. Ленёвское">
            <a:extLst>
              <a:ext uri="{FF2B5EF4-FFF2-40B4-BE49-F238E27FC236}">
                <a16:creationId xmlns:a16="http://schemas.microsoft.com/office/drawing/2014/main" id="{B23412C0-081B-40F4-9717-E1C6D742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03" y="1854642"/>
            <a:ext cx="6616564" cy="34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2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Почему это важно?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5562600" cy="3500743"/>
          </a:xfr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«Точка Роста» – инструмент реализации федерального проекта «Современная школа»;</a:t>
            </a:r>
          </a:p>
          <a:p>
            <a:r>
              <a:rPr lang="ru-RU" dirty="0"/>
              <a:t>Обеспечение равных возможностей для детей;</a:t>
            </a:r>
          </a:p>
          <a:p>
            <a:r>
              <a:rPr lang="ru-RU" dirty="0"/>
              <a:t>Обновление содержания и технологий обучения в условиях сельской местности;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89B83-6FA8-4C99-B212-3DD66606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105" y="1667391"/>
            <a:ext cx="2767411" cy="352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22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u="sng" dirty="0"/>
              <a:t>Цель: </a:t>
            </a:r>
            <a:r>
              <a:rPr lang="ru-RU" b="1" dirty="0"/>
              <a:t>повышение качества образования и формирование современных компетенций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400" b="1" u="sng" dirty="0">
                <a:latin typeface="+mj-lt"/>
                <a:ea typeface="+mj-ea"/>
                <a:cs typeface="+mj-cs"/>
              </a:rPr>
              <a:t>Задачи:</a:t>
            </a:r>
          </a:p>
          <a:p>
            <a:pPr marL="0" indent="0">
              <a:buNone/>
            </a:pPr>
            <a:r>
              <a:rPr lang="ru-RU" sz="3200" dirty="0"/>
              <a:t>1.  Обновление материально-технической базы.</a:t>
            </a:r>
          </a:p>
          <a:p>
            <a:pPr marL="0" indent="0">
              <a:buNone/>
            </a:pPr>
            <a:r>
              <a:rPr lang="ru-RU" sz="3200" dirty="0"/>
              <a:t>2. Внедрение современных методов обучения </a:t>
            </a:r>
            <a:br>
              <a:rPr lang="ru-RU" sz="3200" dirty="0"/>
            </a:br>
            <a:r>
              <a:rPr lang="ru-RU" sz="3200" dirty="0"/>
              <a:t>(проектная и исследовательская деятельность).</a:t>
            </a:r>
          </a:p>
          <a:p>
            <a:pPr marL="0" indent="0">
              <a:buNone/>
            </a:pPr>
            <a:r>
              <a:rPr lang="ru-RU" sz="3200" dirty="0"/>
              <a:t>3. Развитие естественно-научной грамотности.</a:t>
            </a:r>
          </a:p>
          <a:p>
            <a:pPr marL="0" indent="0">
              <a:buNone/>
            </a:pPr>
            <a:r>
              <a:rPr lang="ru-RU" sz="3200" dirty="0"/>
              <a:t>4. Создание условий для профориентации школьников.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675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28rezh.uralschool.ru/upload/sc28rezh_new/images/big/e3/c7/e3c7b384d2ac67282461427a1096fc44.jpg">
            <a:extLst>
              <a:ext uri="{FF2B5EF4-FFF2-40B4-BE49-F238E27FC236}">
                <a16:creationId xmlns:a16="http://schemas.microsoft.com/office/drawing/2014/main" id="{134C4CD1-1730-4458-91E7-13A82224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6" y="194654"/>
            <a:ext cx="2950562" cy="221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28rezh.uralschool.ru/upload/sc28rezh_new/images/big/8d/24/8d244d63f76692b4c530e789d495089c.jpg">
            <a:extLst>
              <a:ext uri="{FF2B5EF4-FFF2-40B4-BE49-F238E27FC236}">
                <a16:creationId xmlns:a16="http://schemas.microsoft.com/office/drawing/2014/main" id="{D2511AEE-0F53-4A00-8BBF-E4908FF9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" y="194654"/>
            <a:ext cx="2950562" cy="221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28rezh.uralschool.ru/upload/sc28rezh_new/images/big/8c/0f/8c0f81b072e867688f0af1e63a4893da.jpg">
            <a:extLst>
              <a:ext uri="{FF2B5EF4-FFF2-40B4-BE49-F238E27FC236}">
                <a16:creationId xmlns:a16="http://schemas.microsoft.com/office/drawing/2014/main" id="{4EC8EA7B-7ED3-4F46-8A8D-D8A3C95E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6" y="3146240"/>
            <a:ext cx="2950562" cy="221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28rezh.uralschool.ru/upload/sc28rezh_new/images/big/d2/22/d222710623356a7c56e2732549f0708a.jpg">
            <a:extLst>
              <a:ext uri="{FF2B5EF4-FFF2-40B4-BE49-F238E27FC236}">
                <a16:creationId xmlns:a16="http://schemas.microsoft.com/office/drawing/2014/main" id="{0B09ACA5-F519-4844-8489-BB6A79C0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" y="3146240"/>
            <a:ext cx="3009829" cy="225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28rezh.uralschool.ru/upload/sc28rezh_new/images/big/60/cc/60cc39e8d846f7f0dba7fcaa554dae60.jpg">
            <a:extLst>
              <a:ext uri="{FF2B5EF4-FFF2-40B4-BE49-F238E27FC236}">
                <a16:creationId xmlns:a16="http://schemas.microsoft.com/office/drawing/2014/main" id="{EBB01C51-827A-423D-81A4-14E54746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6" y="379320"/>
            <a:ext cx="2950562" cy="221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BDDB2B-926B-4943-AC21-A1F39B94A862}"/>
              </a:ext>
            </a:extLst>
          </p:cNvPr>
          <p:cNvSpPr/>
          <p:nvPr/>
        </p:nvSpPr>
        <p:spPr>
          <a:xfrm>
            <a:off x="7670126" y="2645946"/>
            <a:ext cx="38273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</a:rPr>
              <a:t>Технологическая лаборатория</a:t>
            </a:r>
            <a:endParaRPr lang="ru-RU" b="1" i="1" dirty="0"/>
          </a:p>
        </p:txBody>
      </p:sp>
      <p:pic>
        <p:nvPicPr>
          <p:cNvPr id="5124" name="Picture 4" descr="https://28rezh.uralschool.ru/upload/sc28rezh_new/images/big/6c/be/6cbe932cbd7002a75817a175a51359e8.jpg">
            <a:extLst>
              <a:ext uri="{FF2B5EF4-FFF2-40B4-BE49-F238E27FC236}">
                <a16:creationId xmlns:a16="http://schemas.microsoft.com/office/drawing/2014/main" id="{307FECDB-D836-41EB-AF16-C9D1FEDB1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04" y="379320"/>
            <a:ext cx="2950563" cy="221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FE30C0-4A00-4E20-ACE5-D80B2F238EFA}"/>
              </a:ext>
            </a:extLst>
          </p:cNvPr>
          <p:cNvSpPr/>
          <p:nvPr/>
        </p:nvSpPr>
        <p:spPr>
          <a:xfrm>
            <a:off x="1218632" y="2691182"/>
            <a:ext cx="32217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</a:rPr>
              <a:t>Химическая лаборатория</a:t>
            </a:r>
            <a:endParaRPr lang="ru-RU" b="1" i="1" dirty="0"/>
          </a:p>
        </p:txBody>
      </p:sp>
      <p:pic>
        <p:nvPicPr>
          <p:cNvPr id="5126" name="Picture 6" descr="https://28rezh.uralschool.ru/upload/sc28rezh_new/images/big/5e/27/5e277185cca185d4e36ab62d9c68672d.jpg">
            <a:extLst>
              <a:ext uri="{FF2B5EF4-FFF2-40B4-BE49-F238E27FC236}">
                <a16:creationId xmlns:a16="http://schemas.microsoft.com/office/drawing/2014/main" id="{06B62D0A-E5AD-493C-ACCA-88F83146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38" y="3408164"/>
            <a:ext cx="3009829" cy="225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AEE892-1760-4176-B9F3-8177AEA78B96}"/>
              </a:ext>
            </a:extLst>
          </p:cNvPr>
          <p:cNvSpPr/>
          <p:nvPr/>
        </p:nvSpPr>
        <p:spPr>
          <a:xfrm>
            <a:off x="1218632" y="5629822"/>
            <a:ext cx="31929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</a:rPr>
              <a:t>Физическая лаборатория</a:t>
            </a:r>
            <a:endParaRPr lang="ru-RU" b="1" i="1" dirty="0"/>
          </a:p>
        </p:txBody>
      </p:sp>
      <p:pic>
        <p:nvPicPr>
          <p:cNvPr id="5128" name="Picture 8" descr="https://28rezh.uralschool.ru/upload/sc28rezh_new/images/big/59/dd/59dd6e1f6de9f11ec5a8e37a1e93acfa.jpg">
            <a:extLst>
              <a:ext uri="{FF2B5EF4-FFF2-40B4-BE49-F238E27FC236}">
                <a16:creationId xmlns:a16="http://schemas.microsoft.com/office/drawing/2014/main" id="{C8FE516A-4E03-4136-A912-8495B30A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33" y="3408164"/>
            <a:ext cx="3009829" cy="225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C895D8-C5FC-48DB-A3FC-531335F79B2E}"/>
              </a:ext>
            </a:extLst>
          </p:cNvPr>
          <p:cNvSpPr/>
          <p:nvPr/>
        </p:nvSpPr>
        <p:spPr>
          <a:xfrm>
            <a:off x="7796707" y="5742794"/>
            <a:ext cx="36066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</a:rPr>
              <a:t>Биологическая лаборатория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1840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74" y="178312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«Новое оборудование – новые возможности»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AEBC6-2C66-4A42-AC5B-4577D34C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527" y="3512318"/>
            <a:ext cx="3248582" cy="243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EE7BA4-CDE0-4BA1-A3D7-B661B477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96911">
            <a:off x="6631458" y="1070533"/>
            <a:ext cx="2099801" cy="279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4EC1D7-046D-4AB1-BAEC-5028FC9A5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76562">
            <a:off x="9471279" y="868990"/>
            <a:ext cx="2137665" cy="28502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302A84-7EEF-426E-9AD5-897D86055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6578">
            <a:off x="318263" y="3857152"/>
            <a:ext cx="2018986" cy="269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7ACC18-D271-4FF0-A601-51A39AD42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1571">
            <a:off x="2539095" y="3057934"/>
            <a:ext cx="2168013" cy="289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B7D579D-84B7-4CE6-A25D-60E6491D8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1588">
            <a:off x="392135" y="906471"/>
            <a:ext cx="2021144" cy="269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5C83B3-0553-4486-8AC7-17C33BDC1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97440">
            <a:off x="5456528" y="3294506"/>
            <a:ext cx="2191666" cy="292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8E00C91-327A-4CDF-B20B-6E14EBBCC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997369">
            <a:off x="3551697" y="1148938"/>
            <a:ext cx="1982193" cy="264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90" name="Picture 22" descr="Picture background">
            <a:extLst>
              <a:ext uri="{FF2B5EF4-FFF2-40B4-BE49-F238E27FC236}">
                <a16:creationId xmlns:a16="http://schemas.microsoft.com/office/drawing/2014/main" id="{341D0D14-2632-4372-81A6-CBB41FBC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89" b="93642" l="5150" r="95300">
                        <a14:foregroundMark x1="16150" y1="20525" x2="7750" y2="54665"/>
                        <a14:foregroundMark x1="7750" y1="54665" x2="6350" y2="65999"/>
                        <a14:foregroundMark x1="6350" y1="65999" x2="13150" y2="88874"/>
                        <a14:foregroundMark x1="13150" y1="88874" x2="20050" y2="95992"/>
                        <a14:foregroundMark x1="20050" y1="95992" x2="56350" y2="92260"/>
                        <a14:foregroundMark x1="56350" y1="92260" x2="66800" y2="92260"/>
                        <a14:foregroundMark x1="66800" y1="92260" x2="76150" y2="89703"/>
                        <a14:foregroundMark x1="76150" y1="89703" x2="85800" y2="89979"/>
                        <a14:foregroundMark x1="85800" y1="89979" x2="76900" y2="93020"/>
                        <a14:foregroundMark x1="76900" y1="93020" x2="84800" y2="87768"/>
                        <a14:foregroundMark x1="84800" y1="87768" x2="95750" y2="66897"/>
                        <a14:foregroundMark x1="95750" y1="66897" x2="95450" y2="55149"/>
                        <a14:foregroundMark x1="95450" y1="55149" x2="86100" y2="7809"/>
                        <a14:foregroundMark x1="86100" y1="7809" x2="66850" y2="6565"/>
                        <a14:foregroundMark x1="66850" y1="6565" x2="56750" y2="10574"/>
                        <a14:foregroundMark x1="56750" y1="10574" x2="21700" y2="6289"/>
                        <a14:foregroundMark x1="21700" y1="6289" x2="15800" y2="16310"/>
                        <a14:foregroundMark x1="15800" y1="16310" x2="14250" y2="22668"/>
                        <a14:foregroundMark x1="16000" y1="73531" x2="49600" y2="80857"/>
                        <a14:foregroundMark x1="49600" y1="80857" x2="60150" y2="80511"/>
                        <a14:foregroundMark x1="60150" y1="80511" x2="75800" y2="75397"/>
                        <a14:foregroundMark x1="77650" y1="88735" x2="21000" y2="86593"/>
                        <a14:foregroundMark x1="21000" y1="86593" x2="17200" y2="75397"/>
                        <a14:foregroundMark x1="17200" y1="75397" x2="10750" y2="67450"/>
                        <a14:foregroundMark x1="10750" y1="67450" x2="8600" y2="55909"/>
                        <a14:foregroundMark x1="13550" y1="81341" x2="24800" y2="89772"/>
                        <a14:foregroundMark x1="24800" y1="89772" x2="37800" y2="91569"/>
                        <a14:foregroundMark x1="38650" y1="74015" x2="48950" y2="74223"/>
                        <a14:foregroundMark x1="48950" y1="74223" x2="78850" y2="72771"/>
                        <a14:foregroundMark x1="78850" y1="72771" x2="50000" y2="80166"/>
                        <a14:foregroundMark x1="50000" y1="80166" x2="72100" y2="70283"/>
                        <a14:foregroundMark x1="72100" y1="70283" x2="81150" y2="69385"/>
                        <a14:foregroundMark x1="81150" y1="69385" x2="82850" y2="81133"/>
                        <a14:foregroundMark x1="82850" y1="81133" x2="74850" y2="85556"/>
                        <a14:foregroundMark x1="74850" y1="85556" x2="83200" y2="84451"/>
                        <a14:foregroundMark x1="83200" y1="84451" x2="84050" y2="85142"/>
                        <a14:foregroundMark x1="92300" y1="73048" x2="83700" y2="77471"/>
                        <a14:foregroundMark x1="83700" y1="77471" x2="92700" y2="76849"/>
                        <a14:foregroundMark x1="92700" y1="76849" x2="94350" y2="65031"/>
                        <a14:foregroundMark x1="94350" y1="65031" x2="93250" y2="51970"/>
                        <a14:foregroundMark x1="93250" y1="51970" x2="90050" y2="63096"/>
                        <a14:foregroundMark x1="90050" y1="63096" x2="91300" y2="75052"/>
                        <a14:foregroundMark x1="91300" y1="75052" x2="82400" y2="77056"/>
                        <a14:foregroundMark x1="82400" y1="77056" x2="82500" y2="79198"/>
                        <a14:foregroundMark x1="93300" y1="74015" x2="95350" y2="62474"/>
                        <a14:foregroundMark x1="95350" y1="62474" x2="94500" y2="50449"/>
                        <a14:foregroundMark x1="86450" y1="86800" x2="79350" y2="93227"/>
                        <a14:foregroundMark x1="79350" y1="93227" x2="53800" y2="93711"/>
                        <a14:foregroundMark x1="10300" y1="75881" x2="5150" y2="66551"/>
                        <a14:foregroundMark x1="5150" y1="66551" x2="6550" y2="5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290" y="5033943"/>
            <a:ext cx="2274710" cy="164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6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465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Три направления деятельности Центра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23" y="1690688"/>
            <a:ext cx="3175000" cy="433123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/>
              <a:t>Урочная деятельность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450DCC9-AE3A-454B-87EF-5C25DFB77FFF}"/>
              </a:ext>
            </a:extLst>
          </p:cNvPr>
          <p:cNvSpPr txBox="1">
            <a:spLocks/>
          </p:cNvSpPr>
          <p:nvPr/>
        </p:nvSpPr>
        <p:spPr>
          <a:xfrm>
            <a:off x="4508500" y="1690688"/>
            <a:ext cx="3175000" cy="433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i="1" dirty="0"/>
              <a:t>Внеурочная деятельность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BF9B89A-C094-43B7-8602-979712C53F13}"/>
              </a:ext>
            </a:extLst>
          </p:cNvPr>
          <p:cNvSpPr txBox="1">
            <a:spLocks/>
          </p:cNvSpPr>
          <p:nvPr/>
        </p:nvSpPr>
        <p:spPr>
          <a:xfrm>
            <a:off x="8255373" y="1660790"/>
            <a:ext cx="3175000" cy="433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i="1" dirty="0"/>
              <a:t>Дополнительное образование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F2A93D-33F4-4620-9A1D-C7BCEB642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27" y="4628091"/>
            <a:ext cx="3099332" cy="174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13D00C-790D-4214-A705-325FDED5C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271"/>
          <a:stretch/>
        </p:blipFill>
        <p:spPr>
          <a:xfrm flipH="1">
            <a:off x="8319660" y="3075674"/>
            <a:ext cx="1985907" cy="253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999424-79DC-4B72-A3F4-6D1BF9140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30" b="15185"/>
          <a:stretch/>
        </p:blipFill>
        <p:spPr>
          <a:xfrm>
            <a:off x="9957528" y="4113445"/>
            <a:ext cx="1820884" cy="243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111008-0439-42BF-A588-5E6A20580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19" r="15070"/>
          <a:stretch/>
        </p:blipFill>
        <p:spPr>
          <a:xfrm>
            <a:off x="463207" y="2608793"/>
            <a:ext cx="2947176" cy="193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F98A2E-C2B8-46D3-AA26-933BC49547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89"/>
          <a:stretch/>
        </p:blipFill>
        <p:spPr>
          <a:xfrm>
            <a:off x="4171810" y="2726733"/>
            <a:ext cx="1924190" cy="27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E46A42-1A2F-4EC6-B3E9-1F7CAE9EF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644" y="2726733"/>
            <a:ext cx="1819868" cy="274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F64C6FB-A89F-4914-8C18-A3E2E3EB3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1868" y="2653695"/>
            <a:ext cx="1920378" cy="144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1F06AF2D-D080-4D2B-A25C-F6CCF8CA052E}"/>
              </a:ext>
            </a:extLst>
          </p:cNvPr>
          <p:cNvSpPr/>
          <p:nvPr/>
        </p:nvSpPr>
        <p:spPr>
          <a:xfrm rot="1770950">
            <a:off x="2188526" y="1134534"/>
            <a:ext cx="245533" cy="5262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3D51419-D6A8-4815-8708-975DCA19792C}"/>
              </a:ext>
            </a:extLst>
          </p:cNvPr>
          <p:cNvSpPr/>
          <p:nvPr/>
        </p:nvSpPr>
        <p:spPr>
          <a:xfrm rot="17970950">
            <a:off x="9396056" y="1134534"/>
            <a:ext cx="245533" cy="5262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0D018F84-63F5-4513-966F-DED33EFD001F}"/>
              </a:ext>
            </a:extLst>
          </p:cNvPr>
          <p:cNvSpPr/>
          <p:nvPr/>
        </p:nvSpPr>
        <p:spPr>
          <a:xfrm>
            <a:off x="5973233" y="1160868"/>
            <a:ext cx="245533" cy="5262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75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05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От теории к практике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6BC9C-7F77-4B7A-8534-6E8340D1C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2" y="1134215"/>
            <a:ext cx="4699000" cy="1728884"/>
          </a:xfrm>
        </p:spPr>
        <p:txBody>
          <a:bodyPr/>
          <a:lstStyle/>
          <a:p>
            <a:r>
              <a:rPr lang="ru-RU" dirty="0"/>
              <a:t>Внеклассные мероприятия</a:t>
            </a:r>
          </a:p>
          <a:p>
            <a:r>
              <a:rPr lang="ru-RU" dirty="0"/>
              <a:t>Мастер-классы</a:t>
            </a:r>
          </a:p>
          <a:p>
            <a:r>
              <a:rPr lang="ru-RU" dirty="0"/>
              <a:t>Конкурсы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2" name="Picture 4" descr="https://28rezh.uralschool.ru/upload/sc28rezh_new/images/big/1a/39/1a391b26972edaea71e8f459ae5e269b.jpeg">
            <a:extLst>
              <a:ext uri="{FF2B5EF4-FFF2-40B4-BE49-F238E27FC236}">
                <a16:creationId xmlns:a16="http://schemas.microsoft.com/office/drawing/2014/main" id="{CC8D39D6-DEF5-4631-902C-2B676D461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80" y="2175933"/>
            <a:ext cx="3281804" cy="21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28rezh.uralschool.ru/upload/sc28rezh_new/images/big/b3/e6/b3e64e3f76947a20f34fdb663ebc65b4.jpg">
            <a:extLst>
              <a:ext uri="{FF2B5EF4-FFF2-40B4-BE49-F238E27FC236}">
                <a16:creationId xmlns:a16="http://schemas.microsoft.com/office/drawing/2014/main" id="{6DA6D7C0-289C-47C1-AF80-A541BA04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16" y="4218576"/>
            <a:ext cx="3376255" cy="22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s://28rezh.uralschool.ru/upload/sc28rezh_new/images/big/e4/5b/e45b3a3c66bf89e24d92bcd6f57b0f42.jpg">
            <a:extLst>
              <a:ext uri="{FF2B5EF4-FFF2-40B4-BE49-F238E27FC236}">
                <a16:creationId xmlns:a16="http://schemas.microsoft.com/office/drawing/2014/main" id="{087067C9-C63C-4CD1-A268-0525EDF2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4" y="3060125"/>
            <a:ext cx="3212218" cy="24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28rezh.uralschool.ru/upload/sc28rezh_new/images/big/04/b7/04b71f31892fc4663ffcce92b6b275f4.jpg">
            <a:extLst>
              <a:ext uri="{FF2B5EF4-FFF2-40B4-BE49-F238E27FC236}">
                <a16:creationId xmlns:a16="http://schemas.microsoft.com/office/drawing/2014/main" id="{559A4CEF-2780-41E1-8357-6F514E13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029" y="1842955"/>
            <a:ext cx="3063426" cy="20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28rezh.uralschool.ru/upload/sc28rezh_new/images/big/3f/f1/3ff1a7e58232a203e6e55e2d0da527b8.jpeg">
            <a:extLst>
              <a:ext uri="{FF2B5EF4-FFF2-40B4-BE49-F238E27FC236}">
                <a16:creationId xmlns:a16="http://schemas.microsoft.com/office/drawing/2014/main" id="{F7E9829A-C9CD-423D-8960-0E33262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94" y="4550338"/>
            <a:ext cx="3345352" cy="22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9B7684-F788-4B12-82EF-795F65063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424" y="4083775"/>
            <a:ext cx="2906376" cy="19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1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8A3FE-4551-43F0-94AF-C019F4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06"/>
            <a:ext cx="10515600" cy="923330"/>
          </a:xfrm>
        </p:spPr>
        <p:txBody>
          <a:bodyPr/>
          <a:lstStyle/>
          <a:p>
            <a:pPr algn="ctr"/>
            <a:r>
              <a:rPr lang="ru-RU" b="1" dirty="0"/>
              <a:t>Сетевое взаимодействие </a:t>
            </a:r>
          </a:p>
        </p:txBody>
      </p:sp>
      <p:pic>
        <p:nvPicPr>
          <p:cNvPr id="1026" name="Picture 2" descr="https://28rezh.uralschool.ru/upload/sc28rezh_new/images/big/ab/59/ab59c07007e77704673c09d761821741.jpg">
            <a:extLst>
              <a:ext uri="{FF2B5EF4-FFF2-40B4-BE49-F238E27FC236}">
                <a16:creationId xmlns:a16="http://schemas.microsoft.com/office/drawing/2014/main" id="{3F5BDD90-53FF-4BDA-8F33-164F1843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0" y="1016273"/>
            <a:ext cx="2675467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511AD6-CD2B-446B-8BA5-07F8354407E8}"/>
              </a:ext>
            </a:extLst>
          </p:cNvPr>
          <p:cNvSpPr/>
          <p:nvPr/>
        </p:nvSpPr>
        <p:spPr>
          <a:xfrm>
            <a:off x="467750" y="3105504"/>
            <a:ext cx="2642986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Экскурсия с практикой для воспитанников детского сада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37C42A-68A5-4BB7-819B-39A3DEBE2A77}"/>
              </a:ext>
            </a:extLst>
          </p:cNvPr>
          <p:cNvSpPr/>
          <p:nvPr/>
        </p:nvSpPr>
        <p:spPr>
          <a:xfrm>
            <a:off x="9888623" y="3059668"/>
            <a:ext cx="2270273" cy="738664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Экскурсия в ООО НПО «Экспериментальный завод» (г. Реж)</a:t>
            </a:r>
            <a:endParaRPr lang="ru-RU" sz="1600" dirty="0"/>
          </a:p>
        </p:txBody>
      </p:sp>
      <p:pic>
        <p:nvPicPr>
          <p:cNvPr id="1028" name="Picture 4" descr="https://28rezh.uralschool.ru/upload/sc28rezh_new/images/big/8a/dc/8adc29bd79499cc2bc16fcd3dfc82f64.jpg">
            <a:extLst>
              <a:ext uri="{FF2B5EF4-FFF2-40B4-BE49-F238E27FC236}">
                <a16:creationId xmlns:a16="http://schemas.microsoft.com/office/drawing/2014/main" id="{E6CDC9F0-2A86-46FD-9180-AA24035A1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2375" r="3681"/>
          <a:stretch/>
        </p:blipFill>
        <p:spPr bwMode="auto">
          <a:xfrm>
            <a:off x="10096034" y="975331"/>
            <a:ext cx="1830019" cy="19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AECBF8-03A5-4F7D-BFE3-42FAE021646B}"/>
              </a:ext>
            </a:extLst>
          </p:cNvPr>
          <p:cNvSpPr/>
          <p:nvPr/>
        </p:nvSpPr>
        <p:spPr>
          <a:xfrm>
            <a:off x="3434599" y="3090115"/>
            <a:ext cx="3079222" cy="553998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Экскурсия в детский технопарк «</a:t>
            </a:r>
            <a:r>
              <a:rPr lang="ru-RU" sz="1400" dirty="0" err="1"/>
              <a:t>Кванториум</a:t>
            </a:r>
            <a:r>
              <a:rPr lang="ru-RU" sz="1400" dirty="0"/>
              <a:t>» (г. Екатеринбург</a:t>
            </a:r>
            <a:r>
              <a:rPr lang="ru-RU" sz="1600" dirty="0"/>
              <a:t>)</a:t>
            </a:r>
          </a:p>
        </p:txBody>
      </p:sp>
      <p:pic>
        <p:nvPicPr>
          <p:cNvPr id="1032" name="Picture 8" descr="https://28rezh.uralschool.ru/upload/sc28rezh_new/images/big/b8/3e/b83ef6d059b91f61ed58967af500391a.jpg">
            <a:extLst>
              <a:ext uri="{FF2B5EF4-FFF2-40B4-BE49-F238E27FC236}">
                <a16:creationId xmlns:a16="http://schemas.microsoft.com/office/drawing/2014/main" id="{60B3BDA3-E526-4E15-95D5-9143DBBC8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5" r="21709"/>
          <a:stretch/>
        </p:blipFill>
        <p:spPr bwMode="auto">
          <a:xfrm>
            <a:off x="5031716" y="1013924"/>
            <a:ext cx="1482104" cy="19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78983C-928A-43F5-874A-DC5FAB8BE466}"/>
              </a:ext>
            </a:extLst>
          </p:cNvPr>
          <p:cNvSpPr/>
          <p:nvPr/>
        </p:nvSpPr>
        <p:spPr>
          <a:xfrm>
            <a:off x="467750" y="5922073"/>
            <a:ext cx="2642986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Мастер-класс для </a:t>
            </a:r>
          </a:p>
          <a:p>
            <a:pPr algn="ctr"/>
            <a:r>
              <a:rPr lang="ru-RU" sz="1400" dirty="0"/>
              <a:t>воспитанников детского сада</a:t>
            </a:r>
          </a:p>
        </p:txBody>
      </p:sp>
      <p:pic>
        <p:nvPicPr>
          <p:cNvPr id="1036" name="Picture 12" descr="https://28rezh.uralschool.ru/upload/sc28rezh_new/images/big/09/4d/094da263b973c4e5531799d07a8398c5.jpg">
            <a:extLst>
              <a:ext uri="{FF2B5EF4-FFF2-40B4-BE49-F238E27FC236}">
                <a16:creationId xmlns:a16="http://schemas.microsoft.com/office/drawing/2014/main" id="{29C92BB2-826F-44C7-8045-FBAE67C3B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4" y="3861370"/>
            <a:ext cx="2626052" cy="19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28rezh.uralschool.ru/upload/sc28rezh_new/images/big/d9/a3/d9a36d53c7d28950e6682879676ddc27.jpg">
            <a:extLst>
              <a:ext uri="{FF2B5EF4-FFF2-40B4-BE49-F238E27FC236}">
                <a16:creationId xmlns:a16="http://schemas.microsoft.com/office/drawing/2014/main" id="{21A5E579-E541-420A-B1E4-3281162B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78" y="3833706"/>
            <a:ext cx="2654485" cy="19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28rezh.uralschool.ru/upload/sc28rezh_new/images/big/3d/e2/3de2606be3ce47f29691849ff5322458.jpg">
            <a:extLst>
              <a:ext uri="{FF2B5EF4-FFF2-40B4-BE49-F238E27FC236}">
                <a16:creationId xmlns:a16="http://schemas.microsoft.com/office/drawing/2014/main" id="{DADF50F6-C2A2-49DA-8F8E-071E2EE4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23" y="3833706"/>
            <a:ext cx="2654485" cy="19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ECE89E5-91CE-40FB-AA22-DA0BDC733F69}"/>
              </a:ext>
            </a:extLst>
          </p:cNvPr>
          <p:cNvSpPr/>
          <p:nvPr/>
        </p:nvSpPr>
        <p:spPr>
          <a:xfrm>
            <a:off x="3513278" y="5922073"/>
            <a:ext cx="4203513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Экскурсия и мастер-классы для обучающихся </a:t>
            </a:r>
          </a:p>
          <a:p>
            <a:pPr algn="ctr"/>
            <a:r>
              <a:rPr lang="ru-RU" sz="1400" dirty="0"/>
              <a:t>МБОУ СОШ № 30</a:t>
            </a:r>
          </a:p>
        </p:txBody>
      </p:sp>
      <p:pic>
        <p:nvPicPr>
          <p:cNvPr id="1044" name="Picture 20" descr="https://28rezh.uralschool.ru/upload/sc28rezh_new/images/big/4b/03/4b037bf36d190b29e0e5b21c2b81fa71.jpg">
            <a:extLst>
              <a:ext uri="{FF2B5EF4-FFF2-40B4-BE49-F238E27FC236}">
                <a16:creationId xmlns:a16="http://schemas.microsoft.com/office/drawing/2014/main" id="{36474710-6CBE-43FC-9632-61D80EA6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78" y="1022391"/>
            <a:ext cx="1482104" cy="19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28rezh.uralschool.ru/upload/sc28rezh_new/images/big/77/fd/77fda21d76f33e63a4659fd283c7cfd4.jpg">
            <a:extLst>
              <a:ext uri="{FF2B5EF4-FFF2-40B4-BE49-F238E27FC236}">
                <a16:creationId xmlns:a16="http://schemas.microsoft.com/office/drawing/2014/main" id="{78EE1280-8FCD-4955-ACA1-786A8CAF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70" y="3826389"/>
            <a:ext cx="2607844" cy="19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777643-BFDD-447D-80C7-BD5A35F2FA42}"/>
              </a:ext>
            </a:extLst>
          </p:cNvPr>
          <p:cNvSpPr/>
          <p:nvPr/>
        </p:nvSpPr>
        <p:spPr>
          <a:xfrm>
            <a:off x="7958217" y="5913606"/>
            <a:ext cx="4131696" cy="738664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dk1"/>
                </a:solidFill>
              </a:rPr>
              <a:t>Экскурсия в центр образования цифрового и гуманитарного профилей «Точка роста» </a:t>
            </a:r>
          </a:p>
          <a:p>
            <a:pPr algn="ctr"/>
            <a:r>
              <a:rPr lang="ru-RU" sz="1400" dirty="0">
                <a:solidFill>
                  <a:schemeClr val="dk1"/>
                </a:solidFill>
              </a:rPr>
              <a:t>(с. </a:t>
            </a:r>
            <a:r>
              <a:rPr lang="ru-RU" sz="1400" dirty="0" err="1">
                <a:solidFill>
                  <a:schemeClr val="dk1"/>
                </a:solidFill>
              </a:rPr>
              <a:t>Клевакинское</a:t>
            </a:r>
            <a:r>
              <a:rPr lang="ru-RU" sz="1400" dirty="0">
                <a:solidFill>
                  <a:schemeClr val="dk1"/>
                </a:solidFill>
              </a:rPr>
              <a:t>)</a:t>
            </a:r>
          </a:p>
        </p:txBody>
      </p:sp>
      <p:pic>
        <p:nvPicPr>
          <p:cNvPr id="1048" name="Picture 24" descr="https://28rezh.uralschool.ru/upload/sc28rezh_new/images/big/a2/ba/a2baca0290a396889e65144b82770aa2.jpg">
            <a:extLst>
              <a:ext uri="{FF2B5EF4-FFF2-40B4-BE49-F238E27FC236}">
                <a16:creationId xmlns:a16="http://schemas.microsoft.com/office/drawing/2014/main" id="{E842ABF9-8B54-4865-B472-8B53B4534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3" r="4115"/>
          <a:stretch/>
        </p:blipFill>
        <p:spPr bwMode="auto">
          <a:xfrm>
            <a:off x="8021867" y="3833706"/>
            <a:ext cx="1786466" cy="19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28rezh.uralschool.ru/upload/sc28rezh_new/images/big/d4/22/d4220e81824f07fbb74a287d630d0661.jpeg">
            <a:extLst>
              <a:ext uri="{FF2B5EF4-FFF2-40B4-BE49-F238E27FC236}">
                <a16:creationId xmlns:a16="http://schemas.microsoft.com/office/drawing/2014/main" id="{B2517EA7-AF80-4D6D-8132-E1112B99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28" y="990156"/>
            <a:ext cx="1482105" cy="19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B7D713-EE05-4394-A7DF-6198D88A19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6745" y="998623"/>
            <a:ext cx="1493149" cy="199086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3612937-0242-43F4-956B-19FD7BC45295}"/>
              </a:ext>
            </a:extLst>
          </p:cNvPr>
          <p:cNvSpPr/>
          <p:nvPr/>
        </p:nvSpPr>
        <p:spPr>
          <a:xfrm>
            <a:off x="6695427" y="3092542"/>
            <a:ext cx="3112906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dk1"/>
                </a:solidFill>
              </a:rPr>
              <a:t>Экскурсия в детский технопарк «</a:t>
            </a:r>
            <a:r>
              <a:rPr lang="ru-RU" sz="1400" dirty="0" err="1">
                <a:solidFill>
                  <a:schemeClr val="dk1"/>
                </a:solidFill>
              </a:rPr>
              <a:t>Кванториум</a:t>
            </a:r>
            <a:r>
              <a:rPr lang="ru-RU" sz="1400" dirty="0">
                <a:solidFill>
                  <a:schemeClr val="dk1"/>
                </a:solidFill>
              </a:rPr>
              <a:t>» (г. Верхняя Пышма)</a:t>
            </a:r>
            <a:endParaRPr lang="ru-RU" sz="1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323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351</Words>
  <Application>Microsoft Office PowerPoint</Application>
  <PresentationFormat>Широкоэкранный</PresentationFormat>
  <Paragraphs>65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«Создание инновационной образовательной среды как фактор повышения качества образования:  опыт работы Центра «Точка роста» на базе МБОУ ООШ № 28 с. Ленёвское»</vt:lpstr>
      <vt:lpstr>Открытие Центра  «Точка роста»</vt:lpstr>
      <vt:lpstr>Почему это важно?</vt:lpstr>
      <vt:lpstr>Цель: повышение качества образования и формирование современных компетенций</vt:lpstr>
      <vt:lpstr>Презентация PowerPoint</vt:lpstr>
      <vt:lpstr>«Новое оборудование – новые возможности»</vt:lpstr>
      <vt:lpstr>Три направления деятельности Центра</vt:lpstr>
      <vt:lpstr>От теории к практике</vt:lpstr>
      <vt:lpstr>Сетевое взаимодействие </vt:lpstr>
      <vt:lpstr>Кадровый потенциал</vt:lpstr>
      <vt:lpstr>Результаты и достижения</vt:lpstr>
      <vt:lpstr>Перспективы развития</vt:lpstr>
      <vt:lpstr>Центр «Точка роста» - пространство возможностей для каждого ребенка!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2026-03-18T19:16:56Z</dcterms:created>
  <dcterms:modified xsi:type="dcterms:W3CDTF">2026-03-26T19:47:48Z</dcterms:modified>
</cp:coreProperties>
</file>