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4" r:id="rId5"/>
    <p:sldId id="267" r:id="rId6"/>
    <p:sldId id="259" r:id="rId7"/>
    <p:sldId id="271" r:id="rId8"/>
    <p:sldId id="262" r:id="rId9"/>
    <p:sldId id="263" r:id="rId10"/>
    <p:sldId id="265" r:id="rId11"/>
    <p:sldId id="260" r:id="rId12"/>
    <p:sldId id="270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6600"/>
    <a:srgbClr val="A36125"/>
    <a:srgbClr val="D48844"/>
    <a:srgbClr val="C82520"/>
    <a:srgbClr val="640000"/>
    <a:srgbClr val="DDD6EA"/>
    <a:srgbClr val="FF0048"/>
    <a:srgbClr val="FAFAFA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8A107856-5554-42FB-B03E-39F5DBC370BA}" styleName="Средний стиль 4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 autoAdjust="0"/>
  </p:normalViewPr>
  <p:slideViewPr>
    <p:cSldViewPr snapToGrid="0">
      <p:cViewPr>
        <p:scale>
          <a:sx n="70" d="100"/>
          <a:sy n="70" d="100"/>
        </p:scale>
        <p:origin x="-2724" y="-138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29.08.2019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08740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29.08.2019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80041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4907757" y="365125"/>
            <a:ext cx="1478756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71488" y="365125"/>
            <a:ext cx="4321969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29.08.2019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270743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29.08.2019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442655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29.08.2019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595502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71487" y="1825625"/>
            <a:ext cx="2900363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486150" y="1825625"/>
            <a:ext cx="2900363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29.08.2019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490839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29.08.2019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860005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29.08.2019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043509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29.08.2019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749205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29.08.2019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910129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29.08.2019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341405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0BB889-9D34-4BBB-8EBF-7B432ADE08F0}" type="datetimeFigureOut">
              <a:rPr lang="ru-RU" smtClean="0"/>
              <a:pPr/>
              <a:t>29.08.2019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3" name="Прямоугольник 12"/>
          <p:cNvSpPr/>
          <p:nvPr userDrawn="1"/>
        </p:nvSpPr>
        <p:spPr>
          <a:xfrm>
            <a:off x="1" y="0"/>
            <a:ext cx="9144000" cy="6858000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95000"/>
                </a:schemeClr>
              </a:gs>
              <a:gs pos="63000">
                <a:schemeClr val="bg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9971805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7" Type="http://schemas.openxmlformats.org/officeDocument/2006/relationships/image" Target="../media/image33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9.jpeg"/><Relationship Id="rId7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4.png"/><Relationship Id="rId4" Type="http://schemas.openxmlformats.org/officeDocument/2006/relationships/image" Target="../media/image10.png"/><Relationship Id="rId9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6.png"/><Relationship Id="rId7" Type="http://schemas.openxmlformats.org/officeDocument/2006/relationships/image" Target="../media/image1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17.png"/><Relationship Id="rId9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2.jpeg"/><Relationship Id="rId7" Type="http://schemas.openxmlformats.org/officeDocument/2006/relationships/image" Target="../media/image2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29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/>
          <p:nvPr/>
        </p:nvSpPr>
        <p:spPr>
          <a:xfrm>
            <a:off x="1" y="0"/>
            <a:ext cx="9144000" cy="6858000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95000"/>
                </a:schemeClr>
              </a:gs>
              <a:gs pos="63000">
                <a:schemeClr val="bg1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002691" y="4453184"/>
            <a:ext cx="6892120" cy="2249167"/>
          </a:xfrm>
          <a:noFill/>
        </p:spPr>
        <p:txBody>
          <a:bodyPr>
            <a:noAutofit/>
          </a:bodyPr>
          <a:lstStyle/>
          <a:p>
            <a:r>
              <a:rPr lang="ru-RU" sz="4400" b="1" dirty="0" smtClean="0">
                <a:ln/>
                <a:solidFill>
                  <a:srgbClr val="FFC000"/>
                </a:solid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Arial" pitchFamily="34" charset="0"/>
                <a:cs typeface="Arial" pitchFamily="34" charset="0"/>
              </a:rPr>
              <a:t>ОГЭ-2020 </a:t>
            </a:r>
            <a:br>
              <a:rPr lang="ru-RU" sz="4400" b="1" dirty="0" smtClean="0">
                <a:ln/>
                <a:solidFill>
                  <a:srgbClr val="FFC000"/>
                </a:solid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4400" b="1" dirty="0" smtClean="0">
                <a:ln/>
                <a:solidFill>
                  <a:srgbClr val="FFC000"/>
                </a:solid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Arial" pitchFamily="34" charset="0"/>
                <a:cs typeface="Arial" pitchFamily="34" charset="0"/>
              </a:rPr>
              <a:t>по русскому языку. </a:t>
            </a:r>
            <a:r>
              <a:rPr lang="ru-RU" sz="4400" b="1" dirty="0" smtClean="0">
                <a:ln/>
                <a:solidFill>
                  <a:srgbClr val="FFC000"/>
                </a:solid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Arial" pitchFamily="34" charset="0"/>
                <a:cs typeface="Arial" pitchFamily="34" charset="0"/>
              </a:rPr>
              <a:t>Новые задания </a:t>
            </a:r>
            <a:br>
              <a:rPr lang="ru-RU" sz="4400" b="1" dirty="0" smtClean="0">
                <a:ln/>
                <a:solidFill>
                  <a:srgbClr val="FFC000"/>
                </a:solid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4400" b="1" dirty="0" smtClean="0">
                <a:ln/>
                <a:solidFill>
                  <a:srgbClr val="FFC000"/>
                </a:solid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Arial" pitchFamily="34" charset="0"/>
                <a:cs typeface="Arial" pitchFamily="34" charset="0"/>
              </a:rPr>
              <a:t>и требования</a:t>
            </a:r>
            <a:endParaRPr lang="ru-RU" sz="4400" b="1" dirty="0">
              <a:ln/>
              <a:solidFill>
                <a:srgbClr val="FFC000"/>
              </a:solidFill>
              <a:effectLst>
                <a:outerShdw blurRad="38100" dist="19050" dir="2700000" algn="tl" rotWithShape="0">
                  <a:schemeClr val="dk1">
                    <a:lumMod val="50000"/>
                    <a:alpha val="40000"/>
                  </a:scheme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Рисунок 4" descr="—Pngtree—cute female student illustration pretty_3933230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67665" y="2564602"/>
            <a:ext cx="2449774" cy="2449774"/>
          </a:xfrm>
          <a:prstGeom prst="rect">
            <a:avLst/>
          </a:prstGeom>
        </p:spPr>
      </p:pic>
      <p:pic>
        <p:nvPicPr>
          <p:cNvPr id="6" name="Picture 2" descr="C:\Users\ymedvedeva\Desktop\Медведева\ПРЕЗЕНТАЦИИ\ЛОГОТИПЫ\SZDSH_CMYK - копия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88" y="6444538"/>
            <a:ext cx="1135516" cy="321475"/>
          </a:xfrm>
          <a:prstGeom prst="rect">
            <a:avLst/>
          </a:prstGeom>
          <a:noFill/>
        </p:spPr>
      </p:pic>
      <p:pic>
        <p:nvPicPr>
          <p:cNvPr id="7" name="Picture 3" descr="C:\Users\ymedvedeva\Desktop\Медведева\ПРЕЗЕНТАЦИИ\ЛОГОТИПЫ\Action+MCFR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398330" y="6589576"/>
            <a:ext cx="1638795" cy="20904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693832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Рисунок 19" descr="1393016176-content-7.jpg"/>
          <p:cNvPicPr>
            <a:picLocks noChangeAspect="1"/>
          </p:cNvPicPr>
          <p:nvPr/>
        </p:nvPicPr>
        <p:blipFill>
          <a:blip r:embed="rId2" cstate="print"/>
          <a:srcRect l="3448"/>
          <a:stretch>
            <a:fillRect/>
          </a:stretch>
        </p:blipFill>
        <p:spPr>
          <a:xfrm>
            <a:off x="0" y="652133"/>
            <a:ext cx="5959366" cy="6205867"/>
          </a:xfrm>
          <a:prstGeom prst="rect">
            <a:avLst/>
          </a:prstGeom>
        </p:spPr>
      </p:pic>
      <p:pic>
        <p:nvPicPr>
          <p:cNvPr id="6" name="Рисунок 5" descr="ad4b86134876b840cc4f21c06e9ae398.jpg"/>
          <p:cNvPicPr>
            <a:picLocks noChangeAspect="1"/>
          </p:cNvPicPr>
          <p:nvPr/>
        </p:nvPicPr>
        <p:blipFill>
          <a:blip r:embed="rId3" cstate="print">
            <a:lum bright="4000"/>
          </a:blip>
          <a:srcRect l="27650" r="34082"/>
          <a:stretch>
            <a:fillRect/>
          </a:stretch>
        </p:blipFill>
        <p:spPr>
          <a:xfrm>
            <a:off x="6728346" y="0"/>
            <a:ext cx="2415654" cy="6625983"/>
          </a:xfrm>
          <a:prstGeom prst="rect">
            <a:avLst/>
          </a:prstGeom>
        </p:spPr>
      </p:pic>
      <p:pic>
        <p:nvPicPr>
          <p:cNvPr id="3" name="Picture 2" descr="C:\Users\ymedvedeva\Desktop\Медведева\ПРЕЗЕНТАЦИИ\ЛОГОТИПЫ\SZDSH_CMYK - копия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940244" y="6495581"/>
            <a:ext cx="1135516" cy="321475"/>
          </a:xfrm>
          <a:prstGeom prst="rect">
            <a:avLst/>
          </a:prstGeom>
          <a:noFill/>
        </p:spPr>
      </p:pic>
      <p:pic>
        <p:nvPicPr>
          <p:cNvPr id="4" name="Picture 3" descr="C:\Users\ymedvedeva\Desktop\Медведева\ПРЕЗЕНТАЦИИ\ЛОГОТИПЫ\Action+MCFR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619165" y="6581965"/>
            <a:ext cx="1201003" cy="153203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32512" y="47298"/>
            <a:ext cx="6704784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Задания, которые поменяли</a:t>
            </a:r>
            <a:br>
              <a:rPr lang="ru-RU" sz="3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3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нумерацию</a:t>
            </a:r>
            <a:endParaRPr lang="ru-RU" sz="3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593834" y="1403134"/>
          <a:ext cx="6096000" cy="2466166"/>
        </p:xfrm>
        <a:graphic>
          <a:graphicData uri="http://schemas.openxmlformats.org/drawingml/2006/table">
            <a:tbl>
              <a:tblPr firstRow="1" bandRow="1">
                <a:tableStyleId>{8A107856-5554-42FB-B03E-39F5DBC370BA}</a:tableStyleId>
              </a:tblPr>
              <a:tblGrid>
                <a:gridCol w="3048000"/>
                <a:gridCol w="3048000"/>
              </a:tblGrid>
              <a:tr h="245504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2020 год</a:t>
                      </a:r>
                      <a:endParaRPr lang="ru-RU" sz="2400" b="1" dirty="0">
                        <a:solidFill>
                          <a:srgbClr val="00206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2019 год</a:t>
                      </a:r>
                      <a:endParaRPr lang="ru-RU" sz="2400" b="1" dirty="0">
                        <a:solidFill>
                          <a:srgbClr val="00206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chemeClr val="accent4"/>
                    </a:solidFill>
                  </a:tcPr>
                </a:tc>
              </a:tr>
              <a:tr h="63736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70C0"/>
                          </a:solidFill>
                          <a:latin typeface="Arial" pitchFamily="34" charset="0"/>
                          <a:cs typeface="Arial" pitchFamily="34" charset="0"/>
                        </a:rPr>
                        <a:t>4 задание</a:t>
                      </a:r>
                      <a:endParaRPr lang="ru-RU" sz="1800" b="1" dirty="0">
                        <a:solidFill>
                          <a:srgbClr val="0070C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70C0"/>
                          </a:solidFill>
                          <a:latin typeface="Arial" pitchFamily="34" charset="0"/>
                          <a:cs typeface="Arial" pitchFamily="34" charset="0"/>
                        </a:rPr>
                        <a:t>7 </a:t>
                      </a:r>
                      <a:r>
                        <a:rPr lang="ru-RU" sz="2000" b="1" dirty="0" smtClean="0">
                          <a:solidFill>
                            <a:srgbClr val="0070C0"/>
                          </a:solidFill>
                          <a:latin typeface="Arial" pitchFamily="34" charset="0"/>
                          <a:cs typeface="Arial" pitchFamily="34" charset="0"/>
                        </a:rPr>
                        <a:t>задание</a:t>
                      </a:r>
                      <a:endParaRPr lang="ru-RU" sz="1800" b="1" dirty="0">
                        <a:solidFill>
                          <a:srgbClr val="0070C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70C0"/>
                          </a:solidFill>
                          <a:latin typeface="Arial" pitchFamily="34" charset="0"/>
                          <a:cs typeface="Arial" pitchFamily="34" charset="0"/>
                        </a:rPr>
                        <a:t>6 </a:t>
                      </a:r>
                      <a:r>
                        <a:rPr lang="ru-RU" sz="2000" b="1" dirty="0" smtClean="0">
                          <a:solidFill>
                            <a:srgbClr val="0070C0"/>
                          </a:solidFill>
                          <a:latin typeface="Arial" pitchFamily="34" charset="0"/>
                          <a:cs typeface="Arial" pitchFamily="34" charset="0"/>
                        </a:rPr>
                        <a:t>задание</a:t>
                      </a:r>
                      <a:endParaRPr lang="ru-RU" sz="1800" b="1" dirty="0">
                        <a:solidFill>
                          <a:srgbClr val="0070C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70C0"/>
                          </a:solidFill>
                          <a:latin typeface="Arial" pitchFamily="34" charset="0"/>
                          <a:cs typeface="Arial" pitchFamily="34" charset="0"/>
                        </a:rPr>
                        <a:t>2 </a:t>
                      </a:r>
                      <a:r>
                        <a:rPr lang="ru-RU" sz="2000" b="1" dirty="0" smtClean="0">
                          <a:solidFill>
                            <a:srgbClr val="0070C0"/>
                          </a:solidFill>
                          <a:latin typeface="Arial" pitchFamily="34" charset="0"/>
                          <a:cs typeface="Arial" pitchFamily="34" charset="0"/>
                        </a:rPr>
                        <a:t>задание</a:t>
                      </a:r>
                      <a:endParaRPr lang="ru-RU" sz="1800" b="1" dirty="0">
                        <a:solidFill>
                          <a:srgbClr val="0070C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rgbClr val="0070C0"/>
                          </a:solidFill>
                          <a:latin typeface="Arial" pitchFamily="34" charset="0"/>
                          <a:cs typeface="Arial" pitchFamily="34" charset="0"/>
                        </a:rPr>
                        <a:t>7 задание</a:t>
                      </a:r>
                      <a:endParaRPr lang="ru-RU" sz="1800" b="1">
                        <a:solidFill>
                          <a:srgbClr val="0070C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70C0"/>
                          </a:solidFill>
                          <a:latin typeface="Arial" pitchFamily="34" charset="0"/>
                          <a:cs typeface="Arial" pitchFamily="34" charset="0"/>
                        </a:rPr>
                        <a:t>3 задание</a:t>
                      </a:r>
                      <a:endParaRPr lang="ru-RU" sz="1800" b="1" dirty="0">
                        <a:solidFill>
                          <a:srgbClr val="0070C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70C0"/>
                          </a:solidFill>
                          <a:latin typeface="Arial" pitchFamily="34" charset="0"/>
                          <a:cs typeface="Arial" pitchFamily="34" charset="0"/>
                        </a:rPr>
                        <a:t>8 задание</a:t>
                      </a:r>
                      <a:endParaRPr lang="ru-RU" sz="1800" b="1" dirty="0">
                        <a:solidFill>
                          <a:srgbClr val="0070C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70C0"/>
                          </a:solidFill>
                          <a:latin typeface="Arial" pitchFamily="34" charset="0"/>
                          <a:cs typeface="Arial" pitchFamily="34" charset="0"/>
                        </a:rPr>
                        <a:t>6 задание</a:t>
                      </a:r>
                      <a:endParaRPr lang="ru-RU" sz="1800" b="1" dirty="0">
                        <a:solidFill>
                          <a:srgbClr val="0070C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14" name="Рисунок 13" descr="postit-sticky-note-note-message-picture-79754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703276" y="4256690"/>
            <a:ext cx="3767359" cy="2325167"/>
          </a:xfrm>
          <a:prstGeom prst="rect">
            <a:avLst/>
          </a:prstGeom>
        </p:spPr>
      </p:pic>
      <p:sp>
        <p:nvSpPr>
          <p:cNvPr id="15" name="Text Box 67"/>
          <p:cNvSpPr txBox="1">
            <a:spLocks noChangeArrowheads="1"/>
          </p:cNvSpPr>
          <p:nvPr/>
        </p:nvSpPr>
        <p:spPr bwMode="gray">
          <a:xfrm flipH="1">
            <a:off x="1996008" y="4882641"/>
            <a:ext cx="3166318" cy="1323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Сократили </a:t>
            </a:r>
            <a:br>
              <a:rPr lang="ru-RU" sz="2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</a:br>
            <a:r>
              <a:rPr lang="ru-RU" sz="2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в тестовой части задания на синтаксис </a:t>
            </a:r>
            <a:br>
              <a:rPr lang="ru-RU" sz="2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</a:br>
            <a:r>
              <a:rPr lang="ru-RU" sz="2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и пунктуацию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4" descr="1393016176-content-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" y="2979682"/>
            <a:ext cx="3857277" cy="3878317"/>
          </a:xfrm>
          <a:prstGeom prst="rect">
            <a:avLst/>
          </a:prstGeom>
        </p:spPr>
      </p:pic>
      <p:pic>
        <p:nvPicPr>
          <p:cNvPr id="5" name="Рисунок 4" descr="lyubov-k-chteniyu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848669" y="3448902"/>
            <a:ext cx="5295331" cy="3330267"/>
          </a:xfrm>
          <a:prstGeom prst="rect">
            <a:avLst/>
          </a:prstGeom>
        </p:spPr>
      </p:pic>
      <p:pic>
        <p:nvPicPr>
          <p:cNvPr id="11" name="Рисунок 10" descr="speech-bubble-vector-png-7.png"/>
          <p:cNvPicPr>
            <a:picLocks noChangeAspect="1"/>
          </p:cNvPicPr>
          <p:nvPr/>
        </p:nvPicPr>
        <p:blipFill>
          <a:blip r:embed="rId4" cstate="print">
            <a:lum bright="3000"/>
          </a:blip>
          <a:stretch>
            <a:fillRect/>
          </a:stretch>
        </p:blipFill>
        <p:spPr>
          <a:xfrm flipH="1">
            <a:off x="157623" y="599095"/>
            <a:ext cx="5186856" cy="3649851"/>
          </a:xfrm>
          <a:prstGeom prst="rect">
            <a:avLst/>
          </a:prstGeom>
        </p:spPr>
      </p:pic>
      <p:pic>
        <p:nvPicPr>
          <p:cNvPr id="3" name="Picture 2" descr="C:\Users\ymedvedeva\Desktop\Медведева\ПРЕЗЕНТАЦИИ\ЛОГОТИПЫ\SZDSH_CMYK - копия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940244" y="139272"/>
            <a:ext cx="1135516" cy="321475"/>
          </a:xfrm>
          <a:prstGeom prst="rect">
            <a:avLst/>
          </a:prstGeom>
          <a:noFill/>
        </p:spPr>
      </p:pic>
      <p:pic>
        <p:nvPicPr>
          <p:cNvPr id="4" name="Picture 3" descr="C:\Users\ymedvedeva\Desktop\Медведева\ПРЕЗЕНТАЦИИ\ЛОГОТИПЫ\Action+MCFR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466570" y="6616872"/>
            <a:ext cx="1638795" cy="209049"/>
          </a:xfrm>
          <a:prstGeom prst="rect">
            <a:avLst/>
          </a:prstGeom>
          <a:noFill/>
        </p:spPr>
      </p:pic>
      <p:pic>
        <p:nvPicPr>
          <p:cNvPr id="9" name="Рисунок 8" descr="52-clock-png-image.png"/>
          <p:cNvPicPr>
            <a:picLocks noChangeAspect="1"/>
          </p:cNvPicPr>
          <p:nvPr/>
        </p:nvPicPr>
        <p:blipFill>
          <a:blip r:embed="rId7" cstate="print">
            <a:lum bright="14000"/>
          </a:blip>
          <a:stretch>
            <a:fillRect/>
          </a:stretch>
        </p:blipFill>
        <p:spPr>
          <a:xfrm>
            <a:off x="6282977" y="1135117"/>
            <a:ext cx="2309735" cy="2308084"/>
          </a:xfrm>
          <a:prstGeom prst="rect">
            <a:avLst/>
          </a:prstGeom>
        </p:spPr>
      </p:pic>
      <p:sp>
        <p:nvSpPr>
          <p:cNvPr id="10" name="Text Box 67"/>
          <p:cNvSpPr txBox="1">
            <a:spLocks noChangeArrowheads="1"/>
          </p:cNvSpPr>
          <p:nvPr/>
        </p:nvSpPr>
        <p:spPr bwMode="gray">
          <a:xfrm rot="298097" flipH="1">
            <a:off x="926595" y="1047756"/>
            <a:ext cx="4098568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Время экзамена прежнее – 235 минут</a:t>
            </a:r>
          </a:p>
        </p:txBody>
      </p:sp>
      <p:sp>
        <p:nvSpPr>
          <p:cNvPr id="12" name="Text Box 67"/>
          <p:cNvSpPr txBox="1">
            <a:spLocks noChangeArrowheads="1"/>
          </p:cNvSpPr>
          <p:nvPr/>
        </p:nvSpPr>
        <p:spPr bwMode="gray">
          <a:xfrm rot="298097" flipH="1">
            <a:off x="668214" y="1891604"/>
            <a:ext cx="4566521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Орфографический словарь можно использовать – организатор в аудитории выдает его по требованию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/>
          <p:nvPr/>
        </p:nvSpPr>
        <p:spPr>
          <a:xfrm>
            <a:off x="1" y="0"/>
            <a:ext cx="9144000" cy="6858000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95000"/>
                </a:schemeClr>
              </a:gs>
              <a:gs pos="63000">
                <a:schemeClr val="bg1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Рисунок 4" descr="—Pngtree—cute female student illustration pretty_3933230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1161590" y="1535255"/>
            <a:ext cx="4756128" cy="4756128"/>
          </a:xfrm>
          <a:prstGeom prst="rect">
            <a:avLst/>
          </a:prstGeom>
        </p:spPr>
      </p:pic>
      <p:pic>
        <p:nvPicPr>
          <p:cNvPr id="6" name="Picture 2" descr="C:\Users\ymedvedeva\Desktop\Медведева\ПРЕЗЕНТАЦИИ\ЛОГОТИПЫ\SZDSH_CMYK - копия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88" y="6444538"/>
            <a:ext cx="1135516" cy="321475"/>
          </a:xfrm>
          <a:prstGeom prst="rect">
            <a:avLst/>
          </a:prstGeom>
          <a:noFill/>
        </p:spPr>
      </p:pic>
      <p:pic>
        <p:nvPicPr>
          <p:cNvPr id="7" name="Picture 3" descr="C:\Users\ymedvedeva\Desktop\Медведева\ПРЕЗЕНТАЦИИ\ЛОГОТИПЫ\Action+MCFR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398330" y="6589576"/>
            <a:ext cx="1638795" cy="209049"/>
          </a:xfrm>
          <a:prstGeom prst="rect">
            <a:avLst/>
          </a:prstGeom>
          <a:noFill/>
        </p:spPr>
      </p:pic>
      <p:sp>
        <p:nvSpPr>
          <p:cNvPr id="9" name="Заголовок 1"/>
          <p:cNvSpPr txBox="1">
            <a:spLocks/>
          </p:cNvSpPr>
          <p:nvPr/>
        </p:nvSpPr>
        <p:spPr>
          <a:xfrm>
            <a:off x="2002691" y="4453184"/>
            <a:ext cx="6892120" cy="2249167"/>
          </a:xfrm>
          <a:prstGeom prst="rect">
            <a:avLst/>
          </a:prstGeom>
          <a:noFill/>
        </p:spPr>
        <p:txBody>
          <a:bodyPr vert="horz" lIns="91440" tIns="45720" rIns="91440" bIns="45720" rtlCol="0" anchor="b">
            <a:no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smtClean="0">
                <a:ln/>
                <a:solidFill>
                  <a:srgbClr val="FFC000"/>
                </a:solid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ОГЭ-2020 </a:t>
            </a:r>
            <a:br>
              <a:rPr kumimoji="0" lang="ru-RU" sz="4400" b="1" i="0" u="none" strike="noStrike" kern="1200" cap="none" spc="0" normalizeH="0" baseline="0" noProof="0" smtClean="0">
                <a:ln/>
                <a:solidFill>
                  <a:srgbClr val="FFC000"/>
                </a:solid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</a:br>
            <a:r>
              <a:rPr kumimoji="0" lang="ru-RU" sz="4400" b="1" i="0" u="none" strike="noStrike" kern="1200" cap="none" spc="0" normalizeH="0" baseline="0" noProof="0" smtClean="0">
                <a:ln/>
                <a:solidFill>
                  <a:srgbClr val="FFC000"/>
                </a:solid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по русскому языку. Новые задания </a:t>
            </a:r>
            <a:br>
              <a:rPr kumimoji="0" lang="ru-RU" sz="4400" b="1" i="0" u="none" strike="noStrike" kern="1200" cap="none" spc="0" normalizeH="0" baseline="0" noProof="0" smtClean="0">
                <a:ln/>
                <a:solidFill>
                  <a:srgbClr val="FFC000"/>
                </a:solid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</a:br>
            <a:r>
              <a:rPr kumimoji="0" lang="ru-RU" sz="4400" b="1" i="0" u="none" strike="noStrike" kern="1200" cap="none" spc="0" normalizeH="0" baseline="0" noProof="0" smtClean="0">
                <a:ln/>
                <a:solidFill>
                  <a:srgbClr val="FFC000"/>
                </a:solid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и требования</a:t>
            </a:r>
            <a:endParaRPr kumimoji="0" lang="ru-RU" sz="4400" b="1" i="0" u="none" strike="noStrike" kern="1200" cap="none" spc="0" normalizeH="0" baseline="0" noProof="0" dirty="0">
              <a:ln/>
              <a:solidFill>
                <a:srgbClr val="FFC000"/>
              </a:solidFill>
              <a:effectLst>
                <a:outerShdw blurRad="38100" dist="19050" dir="2700000" algn="tl" rotWithShape="0">
                  <a:schemeClr val="dk1">
                    <a:lumMod val="50000"/>
                    <a:alpha val="40000"/>
                  </a:schemeClr>
                </a:outerShdw>
              </a:effectLst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93832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Рисунок 30" descr="5772585736ee015596a914b9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12979" cy="2506224"/>
          </a:xfrm>
          <a:prstGeom prst="rect">
            <a:avLst/>
          </a:prstGeom>
        </p:spPr>
      </p:pic>
      <p:grpSp>
        <p:nvGrpSpPr>
          <p:cNvPr id="277" name="Group 59"/>
          <p:cNvGrpSpPr>
            <a:grpSpLocks/>
          </p:cNvGrpSpPr>
          <p:nvPr/>
        </p:nvGrpSpPr>
        <p:grpSpPr bwMode="auto">
          <a:xfrm>
            <a:off x="3675797" y="977472"/>
            <a:ext cx="4724400" cy="922311"/>
            <a:chOff x="1296" y="1824"/>
            <a:chExt cx="2976" cy="432"/>
          </a:xfrm>
        </p:grpSpPr>
        <p:sp>
          <p:nvSpPr>
            <p:cNvPr id="278" name="AutoShape 60"/>
            <p:cNvSpPr>
              <a:spLocks noChangeArrowheads="1"/>
            </p:cNvSpPr>
            <p:nvPr/>
          </p:nvSpPr>
          <p:spPr bwMode="gray">
            <a:xfrm>
              <a:off x="1536" y="1899"/>
              <a:ext cx="2736" cy="288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CCCC00">
                    <a:gamma/>
                    <a:tint val="21176"/>
                    <a:invGamma/>
                  </a:srgbClr>
                </a:gs>
                <a:gs pos="100000">
                  <a:srgbClr val="CCCC00"/>
                </a:gs>
              </a:gsLst>
              <a:lin ang="0" scaled="1"/>
            </a:gradFill>
            <a:ln w="12700" algn="ctr">
              <a:solidFill>
                <a:schemeClr val="tx1"/>
              </a:solidFill>
              <a:round/>
              <a:headEnd/>
              <a:tailEnd/>
            </a:ln>
            <a:effectLst>
              <a:outerShdw dist="99190" dir="2388334" algn="ctr" rotWithShape="0">
                <a:srgbClr val="333333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ru-RU" sz="2400" b="1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279" name="AutoShape 61"/>
            <p:cNvSpPr>
              <a:spLocks noChangeArrowheads="1"/>
            </p:cNvSpPr>
            <p:nvPr/>
          </p:nvSpPr>
          <p:spPr bwMode="gray">
            <a:xfrm>
              <a:off x="1296" y="1824"/>
              <a:ext cx="432" cy="432"/>
            </a:xfrm>
            <a:prstGeom prst="diamond">
              <a:avLst/>
            </a:prstGeom>
            <a:gradFill rotWithShape="1">
              <a:gsLst>
                <a:gs pos="0">
                  <a:srgbClr val="CCCC00">
                    <a:gamma/>
                    <a:shade val="46275"/>
                    <a:invGamma/>
                  </a:srgbClr>
                </a:gs>
                <a:gs pos="100000">
                  <a:srgbClr val="CCCC00"/>
                </a:gs>
              </a:gsLst>
              <a:lin ang="0" scaled="1"/>
            </a:gradFill>
            <a:ln w="254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63500" dir="2212194" algn="ctr" rotWithShape="0">
                <a:srgbClr val="333333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ru-RU" sz="2400" b="1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280" name="Text Box 62"/>
            <p:cNvSpPr txBox="1">
              <a:spLocks noChangeArrowheads="1"/>
            </p:cNvSpPr>
            <p:nvPr/>
          </p:nvSpPr>
          <p:spPr bwMode="gray">
            <a:xfrm>
              <a:off x="1861" y="1914"/>
              <a:ext cx="2160" cy="21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ru-RU" sz="2400" b="1" dirty="0" smtClean="0">
                  <a:solidFill>
                    <a:schemeClr val="accent2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Первичный балл</a:t>
              </a:r>
              <a:endParaRPr lang="en-US" sz="2400" b="1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81" name="Text Box 63"/>
            <p:cNvSpPr txBox="1">
              <a:spLocks noChangeArrowheads="1"/>
            </p:cNvSpPr>
            <p:nvPr/>
          </p:nvSpPr>
          <p:spPr bwMode="gray">
            <a:xfrm>
              <a:off x="1403" y="1916"/>
              <a:ext cx="214" cy="21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92457" dir="9843276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 dirty="0">
                  <a:solidFill>
                    <a:schemeClr val="accent2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1</a:t>
              </a:r>
            </a:p>
          </p:txBody>
        </p:sp>
      </p:grpSp>
      <p:grpSp>
        <p:nvGrpSpPr>
          <p:cNvPr id="282" name="Group 64"/>
          <p:cNvGrpSpPr>
            <a:grpSpLocks/>
          </p:cNvGrpSpPr>
          <p:nvPr/>
        </p:nvGrpSpPr>
        <p:grpSpPr bwMode="auto">
          <a:xfrm>
            <a:off x="3677916" y="2013140"/>
            <a:ext cx="4724400" cy="922311"/>
            <a:chOff x="1296" y="2304"/>
            <a:chExt cx="2976" cy="432"/>
          </a:xfrm>
        </p:grpSpPr>
        <p:sp>
          <p:nvSpPr>
            <p:cNvPr id="283" name="AutoShape 65"/>
            <p:cNvSpPr>
              <a:spLocks noChangeArrowheads="1"/>
            </p:cNvSpPr>
            <p:nvPr/>
          </p:nvSpPr>
          <p:spPr bwMode="gray">
            <a:xfrm>
              <a:off x="1536" y="2379"/>
              <a:ext cx="2736" cy="288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F9933">
                    <a:gamma/>
                    <a:tint val="21176"/>
                    <a:invGamma/>
                  </a:srgbClr>
                </a:gs>
                <a:gs pos="100000">
                  <a:srgbClr val="FF9933"/>
                </a:gs>
              </a:gsLst>
              <a:lin ang="0" scaled="1"/>
            </a:gradFill>
            <a:ln w="12700" algn="ctr">
              <a:solidFill>
                <a:schemeClr val="tx1"/>
              </a:solidFill>
              <a:round/>
              <a:headEnd/>
              <a:tailEnd/>
            </a:ln>
            <a:effectLst>
              <a:outerShdw dist="99190" dir="2388334" algn="ctr" rotWithShape="0">
                <a:srgbClr val="333333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ru-RU" sz="2400" b="1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284" name="AutoShape 66"/>
            <p:cNvSpPr>
              <a:spLocks noChangeArrowheads="1"/>
            </p:cNvSpPr>
            <p:nvPr/>
          </p:nvSpPr>
          <p:spPr bwMode="gray">
            <a:xfrm>
              <a:off x="1296" y="2304"/>
              <a:ext cx="432" cy="432"/>
            </a:xfrm>
            <a:prstGeom prst="diamond">
              <a:avLst/>
            </a:prstGeom>
            <a:gradFill rotWithShape="1">
              <a:gsLst>
                <a:gs pos="0">
                  <a:srgbClr val="FF9933">
                    <a:gamma/>
                    <a:shade val="46275"/>
                    <a:invGamma/>
                  </a:srgbClr>
                </a:gs>
                <a:gs pos="100000">
                  <a:srgbClr val="FF9933"/>
                </a:gs>
              </a:gsLst>
              <a:lin ang="0" scaled="1"/>
            </a:gradFill>
            <a:ln w="254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63500" dir="2212194" algn="ctr" rotWithShape="0">
                <a:srgbClr val="333333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ru-RU" sz="2400" b="1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285" name="Text Box 67"/>
            <p:cNvSpPr txBox="1">
              <a:spLocks noChangeArrowheads="1"/>
            </p:cNvSpPr>
            <p:nvPr/>
          </p:nvSpPr>
          <p:spPr bwMode="gray">
            <a:xfrm>
              <a:off x="1861" y="2367"/>
              <a:ext cx="2160" cy="21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ru-RU" sz="2400" b="1" dirty="0" smtClean="0">
                  <a:solidFill>
                    <a:schemeClr val="accent2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Разделы предмета</a:t>
              </a:r>
            </a:p>
          </p:txBody>
        </p:sp>
        <p:sp>
          <p:nvSpPr>
            <p:cNvPr id="286" name="Text Box 68"/>
            <p:cNvSpPr txBox="1">
              <a:spLocks noChangeArrowheads="1"/>
            </p:cNvSpPr>
            <p:nvPr/>
          </p:nvSpPr>
          <p:spPr bwMode="gray">
            <a:xfrm>
              <a:off x="1403" y="2388"/>
              <a:ext cx="214" cy="21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92457" dir="9843276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 dirty="0">
                  <a:solidFill>
                    <a:schemeClr val="accent2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2</a:t>
              </a:r>
            </a:p>
          </p:txBody>
        </p:sp>
      </p:grpSp>
      <p:pic>
        <p:nvPicPr>
          <p:cNvPr id="28" name="Рисунок 27" descr="a46d819b2dc7a711da5ff65ad8ba5bbc.png"/>
          <p:cNvPicPr>
            <a:picLocks noChangeAspect="1"/>
          </p:cNvPicPr>
          <p:nvPr/>
        </p:nvPicPr>
        <p:blipFill>
          <a:blip r:embed="rId3" cstate="print"/>
          <a:srcRect r="17012"/>
          <a:stretch>
            <a:fillRect/>
          </a:stretch>
        </p:blipFill>
        <p:spPr>
          <a:xfrm>
            <a:off x="0" y="513468"/>
            <a:ext cx="2953995" cy="6344532"/>
          </a:xfrm>
          <a:prstGeom prst="rect">
            <a:avLst/>
          </a:prstGeom>
        </p:spPr>
      </p:pic>
      <p:pic>
        <p:nvPicPr>
          <p:cNvPr id="14" name="Picture 2" descr="C:\Users\ymedvedeva\Desktop\Медведева\ПРЕЗЕНТАЦИИ\ЛОГОТИПЫ\SZDSH_CMYK - копия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940244" y="139272"/>
            <a:ext cx="1135516" cy="321475"/>
          </a:xfrm>
          <a:prstGeom prst="rect">
            <a:avLst/>
          </a:prstGeom>
          <a:noFill/>
        </p:spPr>
      </p:pic>
      <p:pic>
        <p:nvPicPr>
          <p:cNvPr id="15" name="Picture 3" descr="C:\Users\ymedvedeva\Desktop\Медведева\ПРЕЗЕНТАЦИИ\ЛОГОТИПЫ\Action+MCFR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398330" y="6589576"/>
            <a:ext cx="1638795" cy="209049"/>
          </a:xfrm>
          <a:prstGeom prst="rect">
            <a:avLst/>
          </a:prstGeom>
          <a:noFill/>
        </p:spPr>
      </p:pic>
      <p:sp>
        <p:nvSpPr>
          <p:cNvPr id="16" name="Прямоугольник 15"/>
          <p:cNvSpPr/>
          <p:nvPr/>
        </p:nvSpPr>
        <p:spPr>
          <a:xfrm>
            <a:off x="179512" y="44624"/>
            <a:ext cx="7671844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На что обратить внимание</a:t>
            </a:r>
            <a:endParaRPr lang="ru-RU" sz="4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grpSp>
        <p:nvGrpSpPr>
          <p:cNvPr id="19" name="Group 59"/>
          <p:cNvGrpSpPr>
            <a:grpSpLocks/>
          </p:cNvGrpSpPr>
          <p:nvPr/>
        </p:nvGrpSpPr>
        <p:grpSpPr bwMode="auto">
          <a:xfrm>
            <a:off x="3670540" y="3069045"/>
            <a:ext cx="4724400" cy="922311"/>
            <a:chOff x="1296" y="1824"/>
            <a:chExt cx="2976" cy="432"/>
          </a:xfrm>
        </p:grpSpPr>
        <p:sp>
          <p:nvSpPr>
            <p:cNvPr id="20" name="AutoShape 60"/>
            <p:cNvSpPr>
              <a:spLocks noChangeArrowheads="1"/>
            </p:cNvSpPr>
            <p:nvPr/>
          </p:nvSpPr>
          <p:spPr bwMode="gray">
            <a:xfrm>
              <a:off x="1536" y="1899"/>
              <a:ext cx="2736" cy="288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CCCC00">
                    <a:gamma/>
                    <a:tint val="21176"/>
                    <a:invGamma/>
                  </a:srgbClr>
                </a:gs>
                <a:gs pos="100000">
                  <a:srgbClr val="CCCC00"/>
                </a:gs>
              </a:gsLst>
              <a:lin ang="0" scaled="1"/>
            </a:gradFill>
            <a:ln w="12700" algn="ctr">
              <a:solidFill>
                <a:schemeClr val="tx1"/>
              </a:solidFill>
              <a:round/>
              <a:headEnd/>
              <a:tailEnd/>
            </a:ln>
            <a:effectLst>
              <a:outerShdw dist="99190" dir="2388334" algn="ctr" rotWithShape="0">
                <a:srgbClr val="333333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ru-RU" sz="2400" b="1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21" name="AutoShape 61"/>
            <p:cNvSpPr>
              <a:spLocks noChangeArrowheads="1"/>
            </p:cNvSpPr>
            <p:nvPr/>
          </p:nvSpPr>
          <p:spPr bwMode="gray">
            <a:xfrm>
              <a:off x="1296" y="1824"/>
              <a:ext cx="432" cy="432"/>
            </a:xfrm>
            <a:prstGeom prst="diamond">
              <a:avLst/>
            </a:prstGeom>
            <a:gradFill rotWithShape="1">
              <a:gsLst>
                <a:gs pos="0">
                  <a:srgbClr val="CCCC00">
                    <a:gamma/>
                    <a:shade val="46275"/>
                    <a:invGamma/>
                  </a:srgbClr>
                </a:gs>
                <a:gs pos="100000">
                  <a:srgbClr val="CCCC00"/>
                </a:gs>
              </a:gsLst>
              <a:lin ang="0" scaled="1"/>
            </a:gradFill>
            <a:ln w="254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63500" dir="2212194" algn="ctr" rotWithShape="0">
                <a:srgbClr val="333333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ru-RU" sz="2400" b="1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22" name="Text Box 62"/>
            <p:cNvSpPr txBox="1">
              <a:spLocks noChangeArrowheads="1"/>
            </p:cNvSpPr>
            <p:nvPr/>
          </p:nvSpPr>
          <p:spPr bwMode="gray">
            <a:xfrm>
              <a:off x="1861" y="1894"/>
              <a:ext cx="2160" cy="21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ru-RU" sz="2400" b="1" dirty="0" smtClean="0">
                  <a:solidFill>
                    <a:schemeClr val="accent2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Новые задания</a:t>
              </a:r>
              <a:endParaRPr lang="en-US" sz="2400" b="1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3" name="Text Box 63"/>
            <p:cNvSpPr txBox="1">
              <a:spLocks noChangeArrowheads="1"/>
            </p:cNvSpPr>
            <p:nvPr/>
          </p:nvSpPr>
          <p:spPr bwMode="gray">
            <a:xfrm>
              <a:off x="1403" y="1916"/>
              <a:ext cx="214" cy="21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92457" dir="9843276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ru-RU" sz="2400" b="1" dirty="0" smtClean="0">
                  <a:solidFill>
                    <a:schemeClr val="accent2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3</a:t>
              </a:r>
              <a:endParaRPr lang="en-US" sz="24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35" name="Group 64"/>
          <p:cNvGrpSpPr>
            <a:grpSpLocks/>
          </p:cNvGrpSpPr>
          <p:nvPr/>
        </p:nvGrpSpPr>
        <p:grpSpPr bwMode="auto">
          <a:xfrm>
            <a:off x="3672659" y="4136245"/>
            <a:ext cx="4724400" cy="922311"/>
            <a:chOff x="1296" y="2304"/>
            <a:chExt cx="2976" cy="432"/>
          </a:xfrm>
        </p:grpSpPr>
        <p:sp>
          <p:nvSpPr>
            <p:cNvPr id="36" name="AutoShape 65"/>
            <p:cNvSpPr>
              <a:spLocks noChangeArrowheads="1"/>
            </p:cNvSpPr>
            <p:nvPr/>
          </p:nvSpPr>
          <p:spPr bwMode="gray">
            <a:xfrm>
              <a:off x="1536" y="2379"/>
              <a:ext cx="2736" cy="288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F9933">
                    <a:gamma/>
                    <a:tint val="21176"/>
                    <a:invGamma/>
                  </a:srgbClr>
                </a:gs>
                <a:gs pos="100000">
                  <a:srgbClr val="FF9933"/>
                </a:gs>
              </a:gsLst>
              <a:lin ang="0" scaled="1"/>
            </a:gradFill>
            <a:ln w="12700" algn="ctr">
              <a:solidFill>
                <a:schemeClr val="tx1"/>
              </a:solidFill>
              <a:round/>
              <a:headEnd/>
              <a:tailEnd/>
            </a:ln>
            <a:effectLst>
              <a:outerShdw dist="99190" dir="2388334" algn="ctr" rotWithShape="0">
                <a:srgbClr val="333333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ru-RU" sz="2400" b="1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37" name="AutoShape 66"/>
            <p:cNvSpPr>
              <a:spLocks noChangeArrowheads="1"/>
            </p:cNvSpPr>
            <p:nvPr/>
          </p:nvSpPr>
          <p:spPr bwMode="gray">
            <a:xfrm>
              <a:off x="1296" y="2304"/>
              <a:ext cx="432" cy="432"/>
            </a:xfrm>
            <a:prstGeom prst="diamond">
              <a:avLst/>
            </a:prstGeom>
            <a:gradFill rotWithShape="1">
              <a:gsLst>
                <a:gs pos="0">
                  <a:srgbClr val="FF9933">
                    <a:gamma/>
                    <a:shade val="46275"/>
                    <a:invGamma/>
                  </a:srgbClr>
                </a:gs>
                <a:gs pos="100000">
                  <a:srgbClr val="FF9933"/>
                </a:gs>
              </a:gsLst>
              <a:lin ang="0" scaled="1"/>
            </a:gradFill>
            <a:ln w="254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63500" dir="2212194" algn="ctr" rotWithShape="0">
                <a:srgbClr val="333333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ru-RU" sz="2400" b="1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38" name="Text Box 67"/>
            <p:cNvSpPr txBox="1">
              <a:spLocks noChangeArrowheads="1"/>
            </p:cNvSpPr>
            <p:nvPr/>
          </p:nvSpPr>
          <p:spPr bwMode="gray">
            <a:xfrm>
              <a:off x="1861" y="2367"/>
              <a:ext cx="2160" cy="21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ru-RU" sz="2400" b="1" dirty="0" smtClean="0">
                  <a:solidFill>
                    <a:schemeClr val="accent2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Время </a:t>
              </a:r>
            </a:p>
          </p:txBody>
        </p:sp>
        <p:sp>
          <p:nvSpPr>
            <p:cNvPr id="39" name="Text Box 68"/>
            <p:cNvSpPr txBox="1">
              <a:spLocks noChangeArrowheads="1"/>
            </p:cNvSpPr>
            <p:nvPr/>
          </p:nvSpPr>
          <p:spPr bwMode="gray">
            <a:xfrm>
              <a:off x="1393" y="2388"/>
              <a:ext cx="214" cy="21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92457" dir="9843276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ru-RU" sz="2400" b="1" dirty="0" smtClean="0">
                  <a:solidFill>
                    <a:schemeClr val="accent2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4</a:t>
              </a:r>
              <a:endParaRPr lang="en-US" sz="24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40" name="Group 59"/>
          <p:cNvGrpSpPr>
            <a:grpSpLocks/>
          </p:cNvGrpSpPr>
          <p:nvPr/>
        </p:nvGrpSpPr>
        <p:grpSpPr bwMode="auto">
          <a:xfrm>
            <a:off x="3665284" y="5155328"/>
            <a:ext cx="4724400" cy="1085262"/>
            <a:chOff x="1296" y="1824"/>
            <a:chExt cx="2976" cy="432"/>
          </a:xfrm>
        </p:grpSpPr>
        <p:sp>
          <p:nvSpPr>
            <p:cNvPr id="41" name="AutoShape 60"/>
            <p:cNvSpPr>
              <a:spLocks noChangeArrowheads="1"/>
            </p:cNvSpPr>
            <p:nvPr/>
          </p:nvSpPr>
          <p:spPr bwMode="gray">
            <a:xfrm>
              <a:off x="1536" y="1899"/>
              <a:ext cx="2736" cy="288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CCCC00">
                    <a:gamma/>
                    <a:tint val="21176"/>
                    <a:invGamma/>
                  </a:srgbClr>
                </a:gs>
                <a:gs pos="100000">
                  <a:srgbClr val="CCCC00"/>
                </a:gs>
              </a:gsLst>
              <a:lin ang="0" scaled="1"/>
            </a:gradFill>
            <a:ln w="12700" algn="ctr">
              <a:solidFill>
                <a:schemeClr val="tx1"/>
              </a:solidFill>
              <a:round/>
              <a:headEnd/>
              <a:tailEnd/>
            </a:ln>
            <a:effectLst>
              <a:outerShdw dist="99190" dir="2388334" algn="ctr" rotWithShape="0">
                <a:srgbClr val="333333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ru-RU" sz="2400" b="1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42" name="AutoShape 61"/>
            <p:cNvSpPr>
              <a:spLocks noChangeArrowheads="1"/>
            </p:cNvSpPr>
            <p:nvPr/>
          </p:nvSpPr>
          <p:spPr bwMode="gray">
            <a:xfrm>
              <a:off x="1296" y="1824"/>
              <a:ext cx="432" cy="432"/>
            </a:xfrm>
            <a:prstGeom prst="diamond">
              <a:avLst/>
            </a:prstGeom>
            <a:gradFill rotWithShape="1">
              <a:gsLst>
                <a:gs pos="0">
                  <a:srgbClr val="CCCC00">
                    <a:gamma/>
                    <a:shade val="46275"/>
                    <a:invGamma/>
                  </a:srgbClr>
                </a:gs>
                <a:gs pos="100000">
                  <a:srgbClr val="CCCC00"/>
                </a:gs>
              </a:gsLst>
              <a:lin ang="0" scaled="1"/>
            </a:gradFill>
            <a:ln w="254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63500" dir="2212194" algn="ctr" rotWithShape="0">
                <a:srgbClr val="333333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ru-RU" sz="2400" b="1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43" name="Text Box 62"/>
            <p:cNvSpPr txBox="1">
              <a:spLocks noChangeArrowheads="1"/>
            </p:cNvSpPr>
            <p:nvPr/>
          </p:nvSpPr>
          <p:spPr bwMode="gray">
            <a:xfrm>
              <a:off x="1861" y="1894"/>
              <a:ext cx="2160" cy="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ru-RU" sz="2000" b="1" dirty="0" smtClean="0">
                  <a:solidFill>
                    <a:schemeClr val="accent2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Дополнительное оборудование</a:t>
              </a:r>
              <a:endParaRPr lang="en-US" sz="2000" b="1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4" name="Text Box 63"/>
            <p:cNvSpPr txBox="1">
              <a:spLocks noChangeArrowheads="1"/>
            </p:cNvSpPr>
            <p:nvPr/>
          </p:nvSpPr>
          <p:spPr bwMode="gray">
            <a:xfrm>
              <a:off x="1403" y="1930"/>
              <a:ext cx="214" cy="18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92457" dir="9843276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ru-RU" sz="2400" b="1" dirty="0" smtClean="0">
                  <a:solidFill>
                    <a:schemeClr val="accent2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5</a:t>
              </a:r>
              <a:endParaRPr lang="en-US" sz="24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724252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Рисунок 38" descr="city (1).png"/>
          <p:cNvPicPr>
            <a:picLocks noChangeAspect="1"/>
          </p:cNvPicPr>
          <p:nvPr/>
        </p:nvPicPr>
        <p:blipFill>
          <a:blip r:embed="rId2" cstate="print"/>
          <a:srcRect l="75701" b="11077"/>
          <a:stretch>
            <a:fillRect/>
          </a:stretch>
        </p:blipFill>
        <p:spPr>
          <a:xfrm flipH="1">
            <a:off x="7504386" y="5470635"/>
            <a:ext cx="1639614" cy="1387365"/>
          </a:xfrm>
          <a:prstGeom prst="rect">
            <a:avLst/>
          </a:prstGeom>
        </p:spPr>
      </p:pic>
      <p:pic>
        <p:nvPicPr>
          <p:cNvPr id="6" name="Рисунок 5" descr="2257a4a5d7c3996.jpg"/>
          <p:cNvPicPr>
            <a:picLocks noChangeAspect="1"/>
          </p:cNvPicPr>
          <p:nvPr/>
        </p:nvPicPr>
        <p:blipFill>
          <a:blip r:embed="rId3" cstate="print">
            <a:lum bright="2000"/>
          </a:blip>
          <a:srcRect l="15748" r="18110" b="6693"/>
          <a:stretch>
            <a:fillRect/>
          </a:stretch>
        </p:blipFill>
        <p:spPr>
          <a:xfrm>
            <a:off x="2664372" y="1281000"/>
            <a:ext cx="3439235" cy="4851780"/>
          </a:xfrm>
          <a:prstGeom prst="rect">
            <a:avLst/>
          </a:prstGeom>
        </p:spPr>
      </p:pic>
      <p:pic>
        <p:nvPicPr>
          <p:cNvPr id="35" name="Рисунок 34" descr="252755534021212.png"/>
          <p:cNvPicPr>
            <a:picLocks noChangeAspect="1"/>
          </p:cNvPicPr>
          <p:nvPr/>
        </p:nvPicPr>
        <p:blipFill>
          <a:blip r:embed="rId4" cstate="print"/>
          <a:srcRect t="42874"/>
          <a:stretch>
            <a:fillRect/>
          </a:stretch>
        </p:blipFill>
        <p:spPr>
          <a:xfrm>
            <a:off x="-315310" y="0"/>
            <a:ext cx="9144000" cy="1958865"/>
          </a:xfrm>
          <a:prstGeom prst="rect">
            <a:avLst/>
          </a:prstGeom>
        </p:spPr>
      </p:pic>
      <p:pic>
        <p:nvPicPr>
          <p:cNvPr id="3" name="Picture 2" descr="C:\Users\ymedvedeva\Desktop\Медведева\ПРЕЗЕНТАЦИИ\ЛОГОТИПЫ\SZDSH_CMYK - копия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861414" y="123506"/>
            <a:ext cx="1135516" cy="321475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613555" y="0"/>
            <a:ext cx="606608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Первичный балл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0" name="Рисунок 9" descr="simple-banner-29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36483" y="1015815"/>
            <a:ext cx="2916620" cy="1078715"/>
          </a:xfrm>
          <a:prstGeom prst="rect">
            <a:avLst/>
          </a:prstGeom>
        </p:spPr>
      </p:pic>
      <p:pic>
        <p:nvPicPr>
          <p:cNvPr id="12" name="Рисунок 11" descr="simple-banner-29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175893" y="1026326"/>
            <a:ext cx="2474118" cy="1078715"/>
          </a:xfrm>
          <a:prstGeom prst="rect">
            <a:avLst/>
          </a:prstGeom>
        </p:spPr>
      </p:pic>
      <p:sp>
        <p:nvSpPr>
          <p:cNvPr id="15" name="Прямоугольник 14"/>
          <p:cNvSpPr/>
          <p:nvPr/>
        </p:nvSpPr>
        <p:spPr>
          <a:xfrm>
            <a:off x="6931939" y="1305174"/>
            <a:ext cx="98616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2019</a:t>
            </a:r>
            <a:endParaRPr lang="ru-RU" sz="2800" b="1" dirty="0">
              <a:solidFill>
                <a:schemeClr val="accent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31291" y="1284152"/>
            <a:ext cx="247381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Перспектива</a:t>
            </a:r>
            <a:endParaRPr lang="ru-RU" sz="2800" b="1" dirty="0">
              <a:solidFill>
                <a:schemeClr val="accent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3" descr="C:\Users\ymedvedeva\Desktop\Медведева\ПРЕЗЕНТАЦИИ\ЛОГОТИПЫ\Action+MCFR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811512" y="5687251"/>
            <a:ext cx="1638795" cy="209049"/>
          </a:xfrm>
          <a:prstGeom prst="rect">
            <a:avLst/>
          </a:prstGeom>
          <a:noFill/>
        </p:spPr>
      </p:pic>
      <p:pic>
        <p:nvPicPr>
          <p:cNvPr id="38" name="Рисунок 37" descr="city (1).png"/>
          <p:cNvPicPr>
            <a:picLocks noChangeAspect="1"/>
          </p:cNvPicPr>
          <p:nvPr/>
        </p:nvPicPr>
        <p:blipFill>
          <a:blip r:embed="rId8" cstate="print"/>
          <a:srcRect b="11077"/>
          <a:stretch>
            <a:fillRect/>
          </a:stretch>
        </p:blipFill>
        <p:spPr>
          <a:xfrm>
            <a:off x="-94597" y="5470634"/>
            <a:ext cx="7772403" cy="1387365"/>
          </a:xfrm>
          <a:prstGeom prst="rect">
            <a:avLst/>
          </a:prstGeom>
        </p:spPr>
      </p:pic>
      <p:pic>
        <p:nvPicPr>
          <p:cNvPr id="8" name="Рисунок 7" descr="clipboard-paper.pn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362606" y="1865405"/>
            <a:ext cx="2490952" cy="3332621"/>
          </a:xfrm>
          <a:prstGeom prst="rect">
            <a:avLst/>
          </a:prstGeom>
        </p:spPr>
      </p:pic>
      <p:pic>
        <p:nvPicPr>
          <p:cNvPr id="11" name="Рисунок 10" descr="clipboard-paper.pn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6159059" y="1891678"/>
            <a:ext cx="2490952" cy="3332621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993212" y="2519110"/>
            <a:ext cx="1415772" cy="160043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66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33</a:t>
            </a:r>
            <a:r>
              <a:rPr lang="ru-RU" sz="3200" b="1" dirty="0" smtClean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 </a:t>
            </a:r>
            <a:endParaRPr lang="en-US" sz="3200" b="1" dirty="0" smtClean="0">
              <a:solidFill>
                <a:srgbClr val="FFC000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3200" b="1" dirty="0" smtClean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балла</a:t>
            </a:r>
            <a:endParaRPr lang="ru-RU" sz="3200" b="1" dirty="0">
              <a:solidFill>
                <a:srgbClr val="FFC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6773900" y="2545379"/>
            <a:ext cx="1415772" cy="160043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66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3</a:t>
            </a:r>
            <a:r>
              <a:rPr lang="en-US" sz="66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9</a:t>
            </a:r>
            <a:r>
              <a:rPr lang="ru-RU" sz="3200" b="1" dirty="0" smtClean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 </a:t>
            </a:r>
            <a:endParaRPr lang="en-US" sz="3200" b="1" dirty="0" smtClean="0">
              <a:solidFill>
                <a:srgbClr val="FFC000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3200" b="1" dirty="0" smtClean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балла</a:t>
            </a:r>
            <a:endParaRPr lang="ru-RU" sz="3200" b="1" dirty="0">
              <a:solidFill>
                <a:srgbClr val="FFC00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Рисунок 36" descr="25825235.png"/>
          <p:cNvPicPr>
            <a:picLocks noChangeAspect="1"/>
          </p:cNvPicPr>
          <p:nvPr/>
        </p:nvPicPr>
        <p:blipFill>
          <a:blip r:embed="rId2" cstate="print"/>
          <a:srcRect t="10891" r="5987"/>
          <a:stretch>
            <a:fillRect/>
          </a:stretch>
        </p:blipFill>
        <p:spPr>
          <a:xfrm>
            <a:off x="-15766" y="0"/>
            <a:ext cx="9159766" cy="4831554"/>
          </a:xfrm>
          <a:prstGeom prst="rect">
            <a:avLst/>
          </a:prstGeom>
        </p:spPr>
      </p:pic>
      <p:pic>
        <p:nvPicPr>
          <p:cNvPr id="5" name="Picture 2" descr="C:\Users\ymedvedeva\Desktop\Медведева\ПРЕЗЕНТАЦИИ\ЛОГОТИПЫ\SZDSH_CMYK - копия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40244" y="139272"/>
            <a:ext cx="1135516" cy="321475"/>
          </a:xfrm>
          <a:prstGeom prst="rect">
            <a:avLst/>
          </a:prstGeom>
          <a:noFill/>
        </p:spPr>
      </p:pic>
      <p:pic>
        <p:nvPicPr>
          <p:cNvPr id="6" name="Picture 3" descr="C:\Users\ymedvedeva\Desktop\Медведева\ПРЕЗЕНТАЦИИ\ЛОГОТИПЫ\Action+MCFR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98330" y="6589576"/>
            <a:ext cx="1638795" cy="209049"/>
          </a:xfrm>
          <a:prstGeom prst="rect">
            <a:avLst/>
          </a:prstGeom>
          <a:noFill/>
        </p:spPr>
      </p:pic>
      <p:sp>
        <p:nvSpPr>
          <p:cNvPr id="30" name="Прямоугольник 29"/>
          <p:cNvSpPr/>
          <p:nvPr/>
        </p:nvSpPr>
        <p:spPr>
          <a:xfrm>
            <a:off x="2008448" y="0"/>
            <a:ext cx="5497018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Разделы предмета</a:t>
            </a:r>
            <a:endParaRPr lang="ru-RU" sz="4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graphicFrame>
        <p:nvGraphicFramePr>
          <p:cNvPr id="35" name="Таблица 34"/>
          <p:cNvGraphicFramePr>
            <a:graphicFrameLocks noGrp="1"/>
          </p:cNvGraphicFramePr>
          <p:nvPr/>
        </p:nvGraphicFramePr>
        <p:xfrm>
          <a:off x="1198179" y="829444"/>
          <a:ext cx="7457089" cy="56692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3288935"/>
                <a:gridCol w="2165486"/>
                <a:gridCol w="2002668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Arial" pitchFamily="34" charset="0"/>
                          <a:cs typeface="Arial" pitchFamily="34" charset="0"/>
                        </a:rPr>
                        <a:t>Разделы</a:t>
                      </a:r>
                      <a:endParaRPr lang="ru-RU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Arial" pitchFamily="34" charset="0"/>
                          <a:cs typeface="Arial" pitchFamily="34" charset="0"/>
                        </a:rPr>
                        <a:t>Перспектива</a:t>
                      </a:r>
                      <a:endParaRPr lang="ru-RU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Arial" pitchFamily="34" charset="0"/>
                          <a:cs typeface="Arial" pitchFamily="34" charset="0"/>
                        </a:rPr>
                        <a:t>2019</a:t>
                      </a:r>
                      <a:endParaRPr lang="ru-RU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rgbClr val="0070C0"/>
                          </a:solidFill>
                          <a:latin typeface="Arial" pitchFamily="34" charset="0"/>
                          <a:cs typeface="Arial" pitchFamily="34" charset="0"/>
                        </a:rPr>
                        <a:t>Речь. Слушание.</a:t>
                      </a:r>
                      <a:br>
                        <a:rPr lang="ru-RU" sz="1800" b="1" dirty="0" smtClean="0">
                          <a:solidFill>
                            <a:srgbClr val="0070C0"/>
                          </a:solidFill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lang="ru-RU" sz="1800" b="1" dirty="0" smtClean="0">
                          <a:solidFill>
                            <a:srgbClr val="0070C0"/>
                          </a:solidFill>
                          <a:latin typeface="Arial" pitchFamily="34" charset="0"/>
                          <a:cs typeface="Arial" pitchFamily="34" charset="0"/>
                        </a:rPr>
                        <a:t>Изложение.</a:t>
                      </a:r>
                      <a:endParaRPr lang="ru-RU" sz="1800" b="1" dirty="0">
                        <a:solidFill>
                          <a:srgbClr val="0070C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70C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  <a:endParaRPr lang="ru-RU" sz="2400" b="1" dirty="0">
                        <a:solidFill>
                          <a:srgbClr val="0070C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70C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  <a:endParaRPr lang="ru-RU" sz="2400" b="1" dirty="0">
                        <a:solidFill>
                          <a:srgbClr val="0070C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rgbClr val="0070C0"/>
                          </a:solidFill>
                          <a:latin typeface="Arial" pitchFamily="34" charset="0"/>
                          <a:cs typeface="Arial" pitchFamily="34" charset="0"/>
                        </a:rPr>
                        <a:t>Речь. Чтение. Адекватное понимание письменной речи</a:t>
                      </a:r>
                      <a:endParaRPr lang="ru-RU" sz="1800" b="1" dirty="0">
                        <a:solidFill>
                          <a:srgbClr val="0070C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70C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  <a:endParaRPr lang="ru-RU" sz="2400" b="1" dirty="0">
                        <a:solidFill>
                          <a:srgbClr val="0070C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70C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  <a:endParaRPr lang="ru-RU" sz="2400" b="1" dirty="0">
                        <a:solidFill>
                          <a:srgbClr val="0070C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rgbClr val="0070C0"/>
                          </a:solidFill>
                          <a:latin typeface="Arial" pitchFamily="34" charset="0"/>
                          <a:cs typeface="Arial" pitchFamily="34" charset="0"/>
                        </a:rPr>
                        <a:t>Выразительность</a:t>
                      </a:r>
                      <a:r>
                        <a:rPr lang="ru-RU" sz="1800" b="1" baseline="0" dirty="0" smtClean="0">
                          <a:solidFill>
                            <a:srgbClr val="0070C0"/>
                          </a:solidFill>
                          <a:latin typeface="Arial" pitchFamily="34" charset="0"/>
                          <a:cs typeface="Arial" pitchFamily="34" charset="0"/>
                        </a:rPr>
                        <a:t> русской речи</a:t>
                      </a:r>
                      <a:endParaRPr lang="ru-RU" sz="1800" b="1" dirty="0">
                        <a:solidFill>
                          <a:srgbClr val="0070C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70C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  <a:endParaRPr lang="ru-RU" sz="2400" b="1" dirty="0">
                        <a:solidFill>
                          <a:srgbClr val="0070C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70C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  <a:endParaRPr lang="ru-RU" sz="2400" b="1" dirty="0">
                        <a:solidFill>
                          <a:srgbClr val="0070C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Орфография</a:t>
                      </a:r>
                      <a:endParaRPr lang="ru-RU" sz="1800" b="1" dirty="0">
                        <a:solidFill>
                          <a:srgbClr val="00206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2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</a:tr>
              <a:tr h="426019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rgbClr val="0070C0"/>
                          </a:solidFill>
                          <a:latin typeface="Arial" pitchFamily="34" charset="0"/>
                          <a:cs typeface="Arial" pitchFamily="34" charset="0"/>
                        </a:rPr>
                        <a:t>Лексика</a:t>
                      </a:r>
                      <a:endParaRPr lang="ru-RU" sz="1800" b="1" dirty="0">
                        <a:solidFill>
                          <a:srgbClr val="0070C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70C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  <a:endParaRPr lang="ru-RU" sz="2400" b="1" dirty="0">
                        <a:solidFill>
                          <a:srgbClr val="0070C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70C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  <a:endParaRPr lang="ru-RU" sz="2400" b="1" dirty="0">
                        <a:solidFill>
                          <a:srgbClr val="0070C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Синтаксис</a:t>
                      </a:r>
                      <a:endParaRPr lang="ru-RU" sz="1800" b="1" dirty="0">
                        <a:solidFill>
                          <a:srgbClr val="00206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2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4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Пунктуация</a:t>
                      </a:r>
                      <a:endParaRPr lang="ru-RU" sz="1800" b="1" dirty="0">
                        <a:solidFill>
                          <a:srgbClr val="00206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5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rgbClr val="0070C0"/>
                          </a:solidFill>
                          <a:latin typeface="Arial" pitchFamily="34" charset="0"/>
                          <a:cs typeface="Arial" pitchFamily="34" charset="0"/>
                        </a:rPr>
                        <a:t>Речь. Письмо. </a:t>
                      </a:r>
                      <a:br>
                        <a:rPr lang="ru-RU" sz="1800" b="1" dirty="0" smtClean="0">
                          <a:solidFill>
                            <a:srgbClr val="0070C0"/>
                          </a:solidFill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lang="ru-RU" sz="1800" b="1" dirty="0" smtClean="0">
                          <a:solidFill>
                            <a:srgbClr val="0070C0"/>
                          </a:solidFill>
                          <a:latin typeface="Arial" pitchFamily="34" charset="0"/>
                          <a:cs typeface="Arial" pitchFamily="34" charset="0"/>
                        </a:rPr>
                        <a:t>Создание</a:t>
                      </a:r>
                      <a:r>
                        <a:rPr lang="ru-RU" sz="1800" b="1" baseline="0" dirty="0" smtClean="0">
                          <a:solidFill>
                            <a:srgbClr val="0070C0"/>
                          </a:solidFill>
                          <a:latin typeface="Arial" pitchFamily="34" charset="0"/>
                          <a:cs typeface="Arial" pitchFamily="34" charset="0"/>
                        </a:rPr>
                        <a:t> текста </a:t>
                      </a:r>
                      <a:br>
                        <a:rPr lang="ru-RU" sz="1800" b="1" baseline="0" dirty="0" smtClean="0">
                          <a:solidFill>
                            <a:srgbClr val="0070C0"/>
                          </a:solidFill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lang="ru-RU" sz="1800" b="1" baseline="0" dirty="0" smtClean="0">
                          <a:solidFill>
                            <a:srgbClr val="0070C0"/>
                          </a:solidFill>
                          <a:latin typeface="Arial" pitchFamily="34" charset="0"/>
                          <a:cs typeface="Arial" pitchFamily="34" charset="0"/>
                        </a:rPr>
                        <a:t>в соответствии </a:t>
                      </a:r>
                      <a:br>
                        <a:rPr lang="ru-RU" sz="1800" b="1" baseline="0" dirty="0" smtClean="0">
                          <a:solidFill>
                            <a:srgbClr val="0070C0"/>
                          </a:solidFill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lang="ru-RU" sz="1800" b="1" baseline="0" dirty="0" smtClean="0">
                          <a:solidFill>
                            <a:srgbClr val="0070C0"/>
                          </a:solidFill>
                          <a:latin typeface="Arial" pitchFamily="34" charset="0"/>
                          <a:cs typeface="Arial" pitchFamily="34" charset="0"/>
                        </a:rPr>
                        <a:t>с заданной темой</a:t>
                      </a:r>
                      <a:endParaRPr lang="ru-RU" sz="1800" b="1" dirty="0">
                        <a:solidFill>
                          <a:srgbClr val="0070C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70C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  <a:endParaRPr lang="ru-RU" sz="2400" b="1" dirty="0">
                        <a:solidFill>
                          <a:srgbClr val="0070C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70C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  <a:endParaRPr lang="ru-RU" sz="2400" b="1" dirty="0">
                        <a:solidFill>
                          <a:srgbClr val="0070C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4" name="Содержимое 3" descr="1_2.png"/>
          <p:cNvPicPr>
            <a:picLocks noGrp="1" noChangeAspect="1"/>
          </p:cNvPicPr>
          <p:nvPr>
            <p:ph idx="1"/>
          </p:nvPr>
        </p:nvPicPr>
        <p:blipFill>
          <a:blip r:embed="rId5" cstate="print"/>
          <a:srcRect l="53413" t="33893" r="22818" b="33856"/>
          <a:stretch>
            <a:fillRect/>
          </a:stretch>
        </p:blipFill>
        <p:spPr>
          <a:xfrm>
            <a:off x="268013" y="3268057"/>
            <a:ext cx="1705971" cy="3495347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" name="Рисунок 67" descr="PNGPIX-COM-Arrow-PNG-Transparent-Image-3.png"/>
          <p:cNvPicPr>
            <a:picLocks noChangeAspect="1"/>
          </p:cNvPicPr>
          <p:nvPr/>
        </p:nvPicPr>
        <p:blipFill>
          <a:blip r:embed="rId2" cstate="print"/>
          <a:srcRect l="14815"/>
          <a:stretch>
            <a:fillRect/>
          </a:stretch>
        </p:blipFill>
        <p:spPr>
          <a:xfrm rot="21138002" flipH="1">
            <a:off x="2643419" y="4060191"/>
            <a:ext cx="2038979" cy="934618"/>
          </a:xfrm>
          <a:prstGeom prst="rect">
            <a:avLst/>
          </a:prstGeom>
        </p:spPr>
      </p:pic>
      <p:pic>
        <p:nvPicPr>
          <p:cNvPr id="67" name="Рисунок 66" descr="5772585736ee015596a914b9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-1"/>
            <a:ext cx="9144000" cy="4313383"/>
          </a:xfrm>
          <a:prstGeom prst="rect">
            <a:avLst/>
          </a:prstGeom>
        </p:spPr>
      </p:pic>
      <p:pic>
        <p:nvPicPr>
          <p:cNvPr id="65" name="Рисунок 64" descr="trap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799656" y="4299045"/>
            <a:ext cx="3284496" cy="2156772"/>
          </a:xfrm>
          <a:prstGeom prst="rect">
            <a:avLst/>
          </a:prstGeom>
        </p:spPr>
      </p:pic>
      <p:pic>
        <p:nvPicPr>
          <p:cNvPr id="4" name="Picture 2" descr="C:\Users\ymedvedeva\Desktop\Медведева\ПРЕЗЕНТАЦИИ\ЛОГОТИПЫ\SZDSH_CMYK - копия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940244" y="139272"/>
            <a:ext cx="1135516" cy="321475"/>
          </a:xfrm>
          <a:prstGeom prst="rect">
            <a:avLst/>
          </a:prstGeom>
          <a:noFill/>
        </p:spPr>
      </p:pic>
      <p:pic>
        <p:nvPicPr>
          <p:cNvPr id="5" name="Picture 3" descr="C:\Users\ymedvedeva\Desktop\Медведева\ПРЕЗЕНТАЦИИ\ЛОГОТИПЫ\Action+MCFR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758708" y="6416153"/>
            <a:ext cx="1638795" cy="209049"/>
          </a:xfrm>
          <a:prstGeom prst="rect">
            <a:avLst/>
          </a:prstGeom>
          <a:noFill/>
        </p:spPr>
      </p:pic>
      <p:grpSp>
        <p:nvGrpSpPr>
          <p:cNvPr id="7" name="Group 59"/>
          <p:cNvGrpSpPr>
            <a:grpSpLocks/>
          </p:cNvGrpSpPr>
          <p:nvPr/>
        </p:nvGrpSpPr>
        <p:grpSpPr bwMode="auto">
          <a:xfrm>
            <a:off x="4461655" y="1884829"/>
            <a:ext cx="4020320" cy="485775"/>
            <a:chOff x="1536" y="1899"/>
            <a:chExt cx="2738" cy="306"/>
          </a:xfrm>
        </p:grpSpPr>
        <p:sp>
          <p:nvSpPr>
            <p:cNvPr id="8" name="AutoShape 60"/>
            <p:cNvSpPr>
              <a:spLocks noChangeArrowheads="1"/>
            </p:cNvSpPr>
            <p:nvPr/>
          </p:nvSpPr>
          <p:spPr bwMode="gray">
            <a:xfrm>
              <a:off x="1536" y="1899"/>
              <a:ext cx="2736" cy="288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CCCC00">
                    <a:gamma/>
                    <a:tint val="21176"/>
                    <a:invGamma/>
                  </a:srgbClr>
                </a:gs>
                <a:gs pos="100000">
                  <a:srgbClr val="CCCC00"/>
                </a:gs>
              </a:gsLst>
              <a:lin ang="0" scaled="1"/>
            </a:gradFill>
            <a:ln w="12700" algn="ctr">
              <a:solidFill>
                <a:schemeClr val="tx1"/>
              </a:solidFill>
              <a:round/>
              <a:headEnd/>
              <a:tailEnd/>
            </a:ln>
            <a:effectLst>
              <a:outerShdw dist="99190" dir="2388334" algn="ctr" rotWithShape="0">
                <a:srgbClr val="333333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ru-RU" sz="2400">
                <a:solidFill>
                  <a:srgbClr val="0070C0"/>
                </a:solidFill>
              </a:endParaRPr>
            </a:p>
          </p:txBody>
        </p:sp>
        <p:sp>
          <p:nvSpPr>
            <p:cNvPr id="9" name="Text Box 62"/>
            <p:cNvSpPr txBox="1">
              <a:spLocks noChangeArrowheads="1"/>
            </p:cNvSpPr>
            <p:nvPr/>
          </p:nvSpPr>
          <p:spPr bwMode="gray">
            <a:xfrm>
              <a:off x="1579" y="1914"/>
              <a:ext cx="2695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r>
                <a:rPr lang="ru-RU" sz="2400" b="1" dirty="0" smtClean="0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rPr>
                <a:t>№ 1 – Изложение</a:t>
              </a:r>
              <a:endParaRPr lang="en-US" sz="24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10" name="Group 64"/>
          <p:cNvGrpSpPr>
            <a:grpSpLocks/>
          </p:cNvGrpSpPr>
          <p:nvPr/>
        </p:nvGrpSpPr>
        <p:grpSpPr bwMode="auto">
          <a:xfrm flipH="1">
            <a:off x="394152" y="1879970"/>
            <a:ext cx="4010670" cy="490538"/>
            <a:chOff x="1536" y="2379"/>
            <a:chExt cx="2736" cy="309"/>
          </a:xfrm>
        </p:grpSpPr>
        <p:sp>
          <p:nvSpPr>
            <p:cNvPr id="11" name="AutoShape 65"/>
            <p:cNvSpPr>
              <a:spLocks noChangeArrowheads="1"/>
            </p:cNvSpPr>
            <p:nvPr/>
          </p:nvSpPr>
          <p:spPr bwMode="gray">
            <a:xfrm>
              <a:off x="1536" y="2379"/>
              <a:ext cx="2736" cy="288"/>
            </a:xfrm>
            <a:prstGeom prst="roundRect">
              <a:avLst>
                <a:gd name="adj" fmla="val 16667"/>
              </a:avLst>
            </a:prstGeom>
            <a:solidFill>
              <a:schemeClr val="accent4">
                <a:lumMod val="60000"/>
                <a:lumOff val="40000"/>
              </a:schemeClr>
            </a:solidFill>
            <a:ln w="12700" algn="ctr">
              <a:solidFill>
                <a:schemeClr val="tx1"/>
              </a:solidFill>
              <a:round/>
              <a:headEnd/>
              <a:tailEnd/>
            </a:ln>
            <a:effectLst>
              <a:outerShdw dist="99190" dir="2388334" algn="ctr" rotWithShape="0">
                <a:srgbClr val="333333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ru-RU" sz="2400">
                <a:solidFill>
                  <a:srgbClr val="0070C0"/>
                </a:solidFill>
              </a:endParaRPr>
            </a:p>
          </p:txBody>
        </p:sp>
        <p:sp>
          <p:nvSpPr>
            <p:cNvPr id="12" name="Text Box 67"/>
            <p:cNvSpPr txBox="1">
              <a:spLocks noChangeArrowheads="1"/>
            </p:cNvSpPr>
            <p:nvPr/>
          </p:nvSpPr>
          <p:spPr bwMode="gray">
            <a:xfrm>
              <a:off x="1575" y="2397"/>
              <a:ext cx="2160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r"/>
              <a:r>
                <a:rPr lang="ru-RU" sz="2400" b="1" dirty="0" smtClean="0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rPr>
                <a:t>Изложение – № 1</a:t>
              </a:r>
            </a:p>
          </p:txBody>
        </p:sp>
      </p:grpSp>
      <p:grpSp>
        <p:nvGrpSpPr>
          <p:cNvPr id="13" name="Group 59"/>
          <p:cNvGrpSpPr>
            <a:grpSpLocks/>
          </p:cNvGrpSpPr>
          <p:nvPr/>
        </p:nvGrpSpPr>
        <p:grpSpPr bwMode="auto">
          <a:xfrm>
            <a:off x="4472161" y="2470525"/>
            <a:ext cx="4017384" cy="496888"/>
            <a:chOff x="1536" y="1874"/>
            <a:chExt cx="2736" cy="313"/>
          </a:xfrm>
        </p:grpSpPr>
        <p:sp>
          <p:nvSpPr>
            <p:cNvPr id="14" name="AutoShape 60"/>
            <p:cNvSpPr>
              <a:spLocks noChangeArrowheads="1"/>
            </p:cNvSpPr>
            <p:nvPr/>
          </p:nvSpPr>
          <p:spPr bwMode="gray">
            <a:xfrm>
              <a:off x="1536" y="1899"/>
              <a:ext cx="2736" cy="288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CCCC00">
                    <a:gamma/>
                    <a:tint val="21176"/>
                    <a:invGamma/>
                  </a:srgbClr>
                </a:gs>
                <a:gs pos="100000">
                  <a:srgbClr val="CCCC00"/>
                </a:gs>
              </a:gsLst>
              <a:lin ang="0" scaled="1"/>
            </a:gradFill>
            <a:ln w="12700" algn="ctr">
              <a:solidFill>
                <a:schemeClr val="tx1"/>
              </a:solidFill>
              <a:round/>
              <a:headEnd/>
              <a:tailEnd/>
            </a:ln>
            <a:effectLst>
              <a:outerShdw dist="99190" dir="2388334" algn="ctr" rotWithShape="0">
                <a:srgbClr val="333333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ru-RU" sz="2400">
                <a:solidFill>
                  <a:srgbClr val="0070C0"/>
                </a:solidFill>
              </a:endParaRPr>
            </a:p>
          </p:txBody>
        </p:sp>
        <p:sp>
          <p:nvSpPr>
            <p:cNvPr id="15" name="Text Box 62"/>
            <p:cNvSpPr txBox="1">
              <a:spLocks noChangeArrowheads="1"/>
            </p:cNvSpPr>
            <p:nvPr/>
          </p:nvSpPr>
          <p:spPr bwMode="gray">
            <a:xfrm>
              <a:off x="1572" y="1874"/>
              <a:ext cx="2684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r>
                <a:rPr lang="ru-RU" sz="2400" b="1" dirty="0" smtClean="0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rPr>
                <a:t>№№ 2-14 – Тест</a:t>
              </a:r>
              <a:endParaRPr lang="en-US" sz="24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16" name="Group 64"/>
          <p:cNvGrpSpPr>
            <a:grpSpLocks/>
          </p:cNvGrpSpPr>
          <p:nvPr/>
        </p:nvGrpSpPr>
        <p:grpSpPr bwMode="auto">
          <a:xfrm flipH="1">
            <a:off x="388892" y="2454881"/>
            <a:ext cx="4010670" cy="492126"/>
            <a:chOff x="1536" y="2377"/>
            <a:chExt cx="2736" cy="310"/>
          </a:xfrm>
        </p:grpSpPr>
        <p:sp>
          <p:nvSpPr>
            <p:cNvPr id="17" name="AutoShape 65"/>
            <p:cNvSpPr>
              <a:spLocks noChangeArrowheads="1"/>
            </p:cNvSpPr>
            <p:nvPr/>
          </p:nvSpPr>
          <p:spPr bwMode="gray">
            <a:xfrm>
              <a:off x="1536" y="2399"/>
              <a:ext cx="2736" cy="288"/>
            </a:xfrm>
            <a:prstGeom prst="roundRect">
              <a:avLst>
                <a:gd name="adj" fmla="val 16667"/>
              </a:avLst>
            </a:prstGeom>
            <a:solidFill>
              <a:schemeClr val="accent4">
                <a:lumMod val="60000"/>
                <a:lumOff val="40000"/>
              </a:schemeClr>
            </a:solidFill>
            <a:ln w="12700" algn="ctr">
              <a:solidFill>
                <a:schemeClr val="tx1"/>
              </a:solidFill>
              <a:round/>
              <a:headEnd/>
              <a:tailEnd/>
            </a:ln>
            <a:effectLst>
              <a:outerShdw dist="99190" dir="2388334" algn="ctr" rotWithShape="0">
                <a:srgbClr val="333333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ru-RU" sz="2400">
                <a:solidFill>
                  <a:srgbClr val="0070C0"/>
                </a:solidFill>
              </a:endParaRPr>
            </a:p>
          </p:txBody>
        </p:sp>
        <p:sp>
          <p:nvSpPr>
            <p:cNvPr id="18" name="Text Box 67"/>
            <p:cNvSpPr txBox="1">
              <a:spLocks noChangeArrowheads="1"/>
            </p:cNvSpPr>
            <p:nvPr/>
          </p:nvSpPr>
          <p:spPr bwMode="gray">
            <a:xfrm>
              <a:off x="1580" y="2377"/>
              <a:ext cx="2327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r"/>
              <a:r>
                <a:rPr lang="ru-RU" sz="2400" b="1" dirty="0" smtClean="0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rPr>
                <a:t>Тест – №№ 2-8</a:t>
              </a:r>
            </a:p>
          </p:txBody>
        </p:sp>
      </p:grpSp>
      <p:grpSp>
        <p:nvGrpSpPr>
          <p:cNvPr id="19" name="Group 59"/>
          <p:cNvGrpSpPr>
            <a:grpSpLocks/>
          </p:cNvGrpSpPr>
          <p:nvPr/>
        </p:nvGrpSpPr>
        <p:grpSpPr bwMode="auto">
          <a:xfrm>
            <a:off x="4487927" y="3093442"/>
            <a:ext cx="4017384" cy="469900"/>
            <a:chOff x="1536" y="1889"/>
            <a:chExt cx="2736" cy="296"/>
          </a:xfrm>
        </p:grpSpPr>
        <p:sp>
          <p:nvSpPr>
            <p:cNvPr id="20" name="AutoShape 60"/>
            <p:cNvSpPr>
              <a:spLocks noChangeArrowheads="1"/>
            </p:cNvSpPr>
            <p:nvPr/>
          </p:nvSpPr>
          <p:spPr bwMode="gray">
            <a:xfrm>
              <a:off x="1536" y="1889"/>
              <a:ext cx="2736" cy="288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CCCC00">
                    <a:gamma/>
                    <a:tint val="21176"/>
                    <a:invGamma/>
                  </a:srgbClr>
                </a:gs>
                <a:gs pos="100000">
                  <a:srgbClr val="CCCC00"/>
                </a:gs>
              </a:gsLst>
              <a:lin ang="0" scaled="1"/>
            </a:gradFill>
            <a:ln w="12700" algn="ctr">
              <a:solidFill>
                <a:schemeClr val="tx1"/>
              </a:solidFill>
              <a:round/>
              <a:headEnd/>
              <a:tailEnd/>
            </a:ln>
            <a:effectLst>
              <a:outerShdw dist="99190" dir="2388334" algn="ctr" rotWithShape="0">
                <a:srgbClr val="333333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ru-RU" sz="2400">
                <a:solidFill>
                  <a:srgbClr val="0070C0"/>
                </a:solidFill>
              </a:endParaRPr>
            </a:p>
          </p:txBody>
        </p:sp>
        <p:sp>
          <p:nvSpPr>
            <p:cNvPr id="21" name="Text Box 62"/>
            <p:cNvSpPr txBox="1">
              <a:spLocks noChangeArrowheads="1"/>
            </p:cNvSpPr>
            <p:nvPr/>
          </p:nvSpPr>
          <p:spPr bwMode="gray">
            <a:xfrm>
              <a:off x="1572" y="1894"/>
              <a:ext cx="2449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r>
                <a:rPr lang="ru-RU" sz="2400" b="1" dirty="0" smtClean="0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rPr>
                <a:t>№ 15 – Сочинение</a:t>
              </a:r>
              <a:endParaRPr lang="en-US" sz="24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22" name="Group 64"/>
          <p:cNvGrpSpPr>
            <a:grpSpLocks/>
          </p:cNvGrpSpPr>
          <p:nvPr/>
        </p:nvGrpSpPr>
        <p:grpSpPr bwMode="auto">
          <a:xfrm flipH="1">
            <a:off x="404658" y="3085517"/>
            <a:ext cx="4010670" cy="461963"/>
            <a:chOff x="1536" y="2377"/>
            <a:chExt cx="2736" cy="291"/>
          </a:xfrm>
        </p:grpSpPr>
        <p:sp>
          <p:nvSpPr>
            <p:cNvPr id="23" name="AutoShape 65"/>
            <p:cNvSpPr>
              <a:spLocks noChangeArrowheads="1"/>
            </p:cNvSpPr>
            <p:nvPr/>
          </p:nvSpPr>
          <p:spPr bwMode="gray">
            <a:xfrm>
              <a:off x="1536" y="2379"/>
              <a:ext cx="2736" cy="288"/>
            </a:xfrm>
            <a:prstGeom prst="roundRect">
              <a:avLst>
                <a:gd name="adj" fmla="val 16667"/>
              </a:avLst>
            </a:prstGeom>
            <a:solidFill>
              <a:schemeClr val="accent4">
                <a:lumMod val="60000"/>
                <a:lumOff val="40000"/>
              </a:schemeClr>
            </a:solidFill>
            <a:ln w="12700" algn="ctr">
              <a:solidFill>
                <a:schemeClr val="tx1"/>
              </a:solidFill>
              <a:round/>
              <a:headEnd/>
              <a:tailEnd/>
            </a:ln>
            <a:effectLst>
              <a:outerShdw dist="99190" dir="2388334" algn="ctr" rotWithShape="0">
                <a:srgbClr val="333333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ru-RU" sz="2400">
                <a:solidFill>
                  <a:srgbClr val="0070C0"/>
                </a:solidFill>
              </a:endParaRPr>
            </a:p>
          </p:txBody>
        </p:sp>
        <p:sp>
          <p:nvSpPr>
            <p:cNvPr id="24" name="Text Box 67"/>
            <p:cNvSpPr txBox="1">
              <a:spLocks noChangeArrowheads="1"/>
            </p:cNvSpPr>
            <p:nvPr/>
          </p:nvSpPr>
          <p:spPr bwMode="gray">
            <a:xfrm>
              <a:off x="1601" y="2377"/>
              <a:ext cx="2306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r"/>
              <a:r>
                <a:rPr lang="ru-RU" sz="2400" b="1" dirty="0" smtClean="0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rPr>
                <a:t>Сочинение – № 9</a:t>
              </a:r>
            </a:p>
          </p:txBody>
        </p:sp>
      </p:grpSp>
      <p:pic>
        <p:nvPicPr>
          <p:cNvPr id="25" name="Рисунок 24" descr="simple-banner-29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292773" y="716270"/>
            <a:ext cx="2916620" cy="1078715"/>
          </a:xfrm>
          <a:prstGeom prst="rect">
            <a:avLst/>
          </a:prstGeom>
        </p:spPr>
      </p:pic>
      <p:pic>
        <p:nvPicPr>
          <p:cNvPr id="26" name="Рисунок 25" descr="simple-banner-29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993482" y="711015"/>
            <a:ext cx="2474118" cy="1078715"/>
          </a:xfrm>
          <a:prstGeom prst="rect">
            <a:avLst/>
          </a:prstGeom>
        </p:spPr>
      </p:pic>
      <p:sp>
        <p:nvSpPr>
          <p:cNvPr id="27" name="Прямоугольник 26"/>
          <p:cNvSpPr/>
          <p:nvPr/>
        </p:nvSpPr>
        <p:spPr>
          <a:xfrm>
            <a:off x="5104264" y="989863"/>
            <a:ext cx="231764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2019</a:t>
            </a:r>
            <a:r>
              <a:rPr lang="ru-RU" sz="28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год</a:t>
            </a:r>
            <a:endParaRPr lang="ru-RU" sz="28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1487581" y="984607"/>
            <a:ext cx="25931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2020 год</a:t>
            </a:r>
            <a:endParaRPr lang="ru-RU" sz="28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3328758" y="0"/>
            <a:ext cx="2541080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Задания</a:t>
            </a:r>
            <a:endParaRPr lang="ru-RU" sz="4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66" name="Содержимое 3" descr="1_1.png"/>
          <p:cNvPicPr>
            <a:picLocks noGrp="1" noChangeAspect="1"/>
          </p:cNvPicPr>
          <p:nvPr>
            <p:ph idx="1"/>
          </p:nvPr>
        </p:nvPicPr>
        <p:blipFill>
          <a:blip r:embed="rId8" cstate="print"/>
          <a:srcRect l="51894" t="67545" r="16582"/>
          <a:stretch>
            <a:fillRect/>
          </a:stretch>
        </p:blipFill>
        <p:spPr>
          <a:xfrm>
            <a:off x="6784571" y="3261815"/>
            <a:ext cx="2343663" cy="3643483"/>
          </a:xfrm>
        </p:spPr>
      </p:pic>
      <p:pic>
        <p:nvPicPr>
          <p:cNvPr id="69" name="Рисунок 68" descr="18b07011334f027370f72a6891e29b14.png"/>
          <p:cNvPicPr>
            <a:picLocks noChangeAspect="1"/>
          </p:cNvPicPr>
          <p:nvPr/>
        </p:nvPicPr>
        <p:blipFill>
          <a:blip r:embed="rId9" cstate="print"/>
          <a:srcRect l="73628" b="83797"/>
          <a:stretch>
            <a:fillRect/>
          </a:stretch>
        </p:blipFill>
        <p:spPr>
          <a:xfrm flipH="1">
            <a:off x="3941378" y="3840726"/>
            <a:ext cx="2270235" cy="1030820"/>
          </a:xfrm>
          <a:prstGeom prst="rect">
            <a:avLst/>
          </a:prstGeom>
        </p:spPr>
      </p:pic>
      <p:pic>
        <p:nvPicPr>
          <p:cNvPr id="70" name="Рисунок 69" descr="18b07011334f027370f72a6891e29b14.png"/>
          <p:cNvPicPr>
            <a:picLocks noChangeAspect="1"/>
          </p:cNvPicPr>
          <p:nvPr/>
        </p:nvPicPr>
        <p:blipFill>
          <a:blip r:embed="rId9" cstate="print"/>
          <a:srcRect l="73628" b="83797"/>
          <a:stretch>
            <a:fillRect/>
          </a:stretch>
        </p:blipFill>
        <p:spPr>
          <a:xfrm flipH="1">
            <a:off x="467710" y="3835469"/>
            <a:ext cx="2270235" cy="1030820"/>
          </a:xfrm>
          <a:prstGeom prst="rect">
            <a:avLst/>
          </a:prstGeom>
        </p:spPr>
      </p:pic>
      <p:sp>
        <p:nvSpPr>
          <p:cNvPr id="71" name="Прямоугольник 70"/>
          <p:cNvSpPr/>
          <p:nvPr/>
        </p:nvSpPr>
        <p:spPr>
          <a:xfrm>
            <a:off x="1013451" y="3853932"/>
            <a:ext cx="1310743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7 </a:t>
            </a:r>
            <a:r>
              <a:rPr lang="ru-RU" sz="28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28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</a:br>
            <a:r>
              <a:rPr lang="ru-RU" sz="2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баллов</a:t>
            </a:r>
            <a:endParaRPr lang="ru-RU" sz="28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2" name="Прямоугольник 71"/>
          <p:cNvSpPr/>
          <p:nvPr/>
        </p:nvSpPr>
        <p:spPr>
          <a:xfrm>
            <a:off x="4382017" y="3848677"/>
            <a:ext cx="1310743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13 </a:t>
            </a:r>
            <a:r>
              <a:rPr lang="ru-RU" sz="28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28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</a:br>
            <a:r>
              <a:rPr lang="ru-RU" sz="2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баллов</a:t>
            </a:r>
            <a:endParaRPr lang="ru-RU" sz="28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3" name="Text Box 67"/>
          <p:cNvSpPr txBox="1">
            <a:spLocks noChangeArrowheads="1"/>
          </p:cNvSpPr>
          <p:nvPr/>
        </p:nvSpPr>
        <p:spPr bwMode="gray">
          <a:xfrm flipH="1">
            <a:off x="1213933" y="4977244"/>
            <a:ext cx="3436882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В перспективной модели сократили оценивание</a:t>
            </a:r>
            <a:br>
              <a:rPr lang="ru-RU" sz="2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</a:br>
            <a:r>
              <a:rPr lang="ru-RU" sz="2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тестовой части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4" descr="25825235.png"/>
          <p:cNvPicPr>
            <a:picLocks noChangeAspect="1"/>
          </p:cNvPicPr>
          <p:nvPr/>
        </p:nvPicPr>
        <p:blipFill>
          <a:blip r:embed="rId2" cstate="print"/>
          <a:srcRect t="14091" r="6902"/>
          <a:stretch>
            <a:fillRect/>
          </a:stretch>
        </p:blipFill>
        <p:spPr>
          <a:xfrm>
            <a:off x="-1" y="0"/>
            <a:ext cx="9144001" cy="4658095"/>
          </a:xfrm>
          <a:prstGeom prst="rect">
            <a:avLst/>
          </a:prstGeom>
        </p:spPr>
      </p:pic>
      <p:pic>
        <p:nvPicPr>
          <p:cNvPr id="13" name="Рисунок 12" descr="5bf292a55bc941672b8c.png"/>
          <p:cNvPicPr>
            <a:picLocks noChangeAspect="1"/>
          </p:cNvPicPr>
          <p:nvPr/>
        </p:nvPicPr>
        <p:blipFill>
          <a:blip r:embed="rId3" cstate="print"/>
          <a:srcRect b="39817"/>
          <a:stretch>
            <a:fillRect/>
          </a:stretch>
        </p:blipFill>
        <p:spPr>
          <a:xfrm>
            <a:off x="709443" y="961697"/>
            <a:ext cx="8056181" cy="819795"/>
          </a:xfrm>
          <a:prstGeom prst="rect">
            <a:avLst/>
          </a:prstGeom>
        </p:spPr>
      </p:pic>
      <p:pic>
        <p:nvPicPr>
          <p:cNvPr id="3" name="Picture 2" descr="C:\Users\ymedvedeva\Desktop\Медведева\ПРЕЗЕНТАЦИИ\ЛОГОТИПЫ\SZDSH_CMYK - копия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940244" y="139272"/>
            <a:ext cx="1135516" cy="321475"/>
          </a:xfrm>
          <a:prstGeom prst="rect">
            <a:avLst/>
          </a:prstGeom>
          <a:noFill/>
        </p:spPr>
      </p:pic>
      <p:pic>
        <p:nvPicPr>
          <p:cNvPr id="5" name="Picture 3" descr="C:\Users\ymedvedeva\Desktop\Медведева\ПРЕЗЕНТАЦИИ\ЛОГОТИПЫ\Action+MCFR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398330" y="6589576"/>
            <a:ext cx="1638795" cy="209049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3109789" y="0"/>
            <a:ext cx="2979021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Изложение</a:t>
            </a:r>
            <a:endParaRPr lang="ru-RU" sz="4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959071" y="1791129"/>
          <a:ext cx="7491252" cy="4267200"/>
        </p:xfrm>
        <a:graphic>
          <a:graphicData uri="http://schemas.openxmlformats.org/drawingml/2006/table">
            <a:tbl>
              <a:tblPr firstRow="1" bandRow="1">
                <a:tableStyleId>{8A107856-5554-42FB-B03E-39F5DBC370BA}</a:tableStyleId>
              </a:tblPr>
              <a:tblGrid>
                <a:gridCol w="1626479"/>
                <a:gridCol w="2349062"/>
                <a:gridCol w="2096814"/>
                <a:gridCol w="1418897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Работа экзаменатора</a:t>
                      </a:r>
                      <a:endParaRPr lang="ru-RU" sz="1600" b="1" dirty="0">
                        <a:solidFill>
                          <a:srgbClr val="C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Что</a:t>
                      </a:r>
                      <a:r>
                        <a:rPr lang="ru-RU" sz="1600" b="1" baseline="0" dirty="0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 делают ученики</a:t>
                      </a:r>
                      <a:endParaRPr lang="ru-RU" sz="1600" b="1" dirty="0">
                        <a:solidFill>
                          <a:srgbClr val="C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Примерное</a:t>
                      </a:r>
                      <a:r>
                        <a:rPr lang="ru-RU" sz="1600" b="1" baseline="0" dirty="0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 время </a:t>
                      </a:r>
                      <a:br>
                        <a:rPr lang="ru-RU" sz="1600" b="1" baseline="0" dirty="0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lang="ru-RU" sz="1600" b="1" baseline="0" dirty="0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в п</a:t>
                      </a:r>
                      <a:r>
                        <a:rPr lang="ru-RU" sz="1600" b="1" dirty="0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ерспективной</a:t>
                      </a:r>
                      <a:r>
                        <a:rPr lang="ru-RU" sz="1600" b="1" baseline="0" dirty="0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 модели</a:t>
                      </a:r>
                      <a:endParaRPr lang="ru-RU" sz="1600" b="1" dirty="0">
                        <a:solidFill>
                          <a:srgbClr val="C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Примерное время </a:t>
                      </a:r>
                      <a:br>
                        <a:rPr lang="ru-RU" sz="1600" b="1" dirty="0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lang="ru-RU" sz="1600" b="1" dirty="0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в КИМ-2019</a:t>
                      </a:r>
                      <a:endParaRPr lang="ru-RU" sz="1600" b="1" dirty="0">
                        <a:solidFill>
                          <a:srgbClr val="C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600" b="0" dirty="0" smtClean="0">
                          <a:solidFill>
                            <a:srgbClr val="A36125"/>
                          </a:solidFill>
                          <a:latin typeface="Arial" pitchFamily="34" charset="0"/>
                          <a:cs typeface="Arial" pitchFamily="34" charset="0"/>
                        </a:rPr>
                        <a:t>Поставить аудиозапись первый раз</a:t>
                      </a:r>
                      <a:endParaRPr lang="ru-RU" sz="1600" b="0" dirty="0">
                        <a:solidFill>
                          <a:srgbClr val="A36125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b="0" dirty="0" smtClean="0">
                          <a:solidFill>
                            <a:srgbClr val="A36125"/>
                          </a:solidFill>
                          <a:latin typeface="Arial" pitchFamily="34" charset="0"/>
                          <a:cs typeface="Arial" pitchFamily="34" charset="0"/>
                        </a:rPr>
                        <a:t>Прослушивают</a:t>
                      </a:r>
                      <a:r>
                        <a:rPr lang="ru-RU" sz="1600" b="0" baseline="0" dirty="0" smtClean="0">
                          <a:solidFill>
                            <a:srgbClr val="A36125"/>
                          </a:solidFill>
                          <a:latin typeface="Arial" pitchFamily="34" charset="0"/>
                          <a:cs typeface="Arial" pitchFamily="34" charset="0"/>
                        </a:rPr>
                        <a:t> исходный текст. </a:t>
                      </a:r>
                      <a:r>
                        <a:rPr lang="en-US" sz="1600" b="0" baseline="0" dirty="0" smtClean="0">
                          <a:solidFill>
                            <a:srgbClr val="A36125"/>
                          </a:solidFill>
                          <a:latin typeface="Arial" pitchFamily="34" charset="0"/>
                          <a:cs typeface="Arial" pitchFamily="34" charset="0"/>
                        </a:rPr>
                        <a:t/>
                      </a:r>
                      <a:br>
                        <a:rPr lang="en-US" sz="1600" b="0" baseline="0" dirty="0" smtClean="0">
                          <a:solidFill>
                            <a:srgbClr val="A36125"/>
                          </a:solidFill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lang="ru-RU" sz="1600" b="0" baseline="0" dirty="0" smtClean="0">
                          <a:solidFill>
                            <a:srgbClr val="A36125"/>
                          </a:solidFill>
                          <a:latin typeface="Arial" pitchFamily="34" charset="0"/>
                          <a:cs typeface="Arial" pitchFamily="34" charset="0"/>
                        </a:rPr>
                        <a:t>Во время чтения текста ученики делают записи в черновике</a:t>
                      </a:r>
                      <a:endParaRPr lang="ru-RU" sz="1600" b="0" dirty="0">
                        <a:solidFill>
                          <a:srgbClr val="A36125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solidFill>
                            <a:srgbClr val="A36125"/>
                          </a:solidFill>
                          <a:latin typeface="Arial" pitchFamily="34" charset="0"/>
                          <a:cs typeface="Arial" pitchFamily="34" charset="0"/>
                        </a:rPr>
                        <a:t>3–4 минуты</a:t>
                      </a:r>
                      <a:endParaRPr lang="ru-RU" sz="1600" b="1" dirty="0">
                        <a:solidFill>
                          <a:srgbClr val="A36125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solidFill>
                            <a:srgbClr val="A36125"/>
                          </a:solidFill>
                          <a:latin typeface="Arial" pitchFamily="34" charset="0"/>
                          <a:cs typeface="Arial" pitchFamily="34" charset="0"/>
                        </a:rPr>
                        <a:t>2,5–3 минуты</a:t>
                      </a:r>
                      <a:endParaRPr lang="ru-RU" sz="1600" b="1" dirty="0">
                        <a:solidFill>
                          <a:srgbClr val="A36125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600" b="0" dirty="0" smtClean="0">
                          <a:solidFill>
                            <a:srgbClr val="A36125"/>
                          </a:solidFill>
                          <a:latin typeface="Arial" pitchFamily="34" charset="0"/>
                          <a:cs typeface="Arial" pitchFamily="34" charset="0"/>
                        </a:rPr>
                        <a:t>Дать время на осмысление текста</a:t>
                      </a:r>
                      <a:endParaRPr lang="ru-RU" sz="1600" b="0" dirty="0">
                        <a:solidFill>
                          <a:srgbClr val="A36125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b="0" dirty="0" smtClean="0">
                          <a:solidFill>
                            <a:srgbClr val="A36125"/>
                          </a:solidFill>
                          <a:latin typeface="Arial" pitchFamily="34" charset="0"/>
                          <a:cs typeface="Arial" pitchFamily="34" charset="0"/>
                        </a:rPr>
                        <a:t>Работают с черновиками</a:t>
                      </a:r>
                      <a:endParaRPr lang="ru-RU" sz="1600" b="0" dirty="0">
                        <a:solidFill>
                          <a:srgbClr val="A36125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solidFill>
                            <a:srgbClr val="A36125"/>
                          </a:solidFill>
                          <a:latin typeface="Arial" pitchFamily="34" charset="0"/>
                          <a:cs typeface="Arial" pitchFamily="34" charset="0"/>
                        </a:rPr>
                        <a:t>5–6 минут</a:t>
                      </a:r>
                      <a:endParaRPr lang="ru-RU" sz="1600" b="1" dirty="0">
                        <a:solidFill>
                          <a:srgbClr val="A36125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solidFill>
                            <a:srgbClr val="A36125"/>
                          </a:solidFill>
                          <a:latin typeface="Arial" pitchFamily="34" charset="0"/>
                          <a:cs typeface="Arial" pitchFamily="34" charset="0"/>
                        </a:rPr>
                        <a:t>3–4 минуты</a:t>
                      </a:r>
                    </a:p>
                    <a:p>
                      <a:endParaRPr lang="ru-RU" sz="1600" b="1" dirty="0">
                        <a:solidFill>
                          <a:srgbClr val="A36125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600" b="0" dirty="0" smtClean="0">
                          <a:solidFill>
                            <a:srgbClr val="A36125"/>
                          </a:solidFill>
                          <a:latin typeface="Arial" pitchFamily="34" charset="0"/>
                          <a:cs typeface="Arial" pitchFamily="34" charset="0"/>
                        </a:rPr>
                        <a:t>Поставить</a:t>
                      </a:r>
                      <a:r>
                        <a:rPr lang="ru-RU" sz="1600" b="0" baseline="0" dirty="0" smtClean="0">
                          <a:solidFill>
                            <a:srgbClr val="A36125"/>
                          </a:solidFill>
                          <a:latin typeface="Arial" pitchFamily="34" charset="0"/>
                          <a:cs typeface="Arial" pitchFamily="34" charset="0"/>
                        </a:rPr>
                        <a:t> аудиозапись во второй раз</a:t>
                      </a:r>
                      <a:endParaRPr lang="ru-RU" sz="1600" b="0" dirty="0">
                        <a:solidFill>
                          <a:srgbClr val="A36125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b="0" dirty="0" smtClean="0">
                          <a:solidFill>
                            <a:srgbClr val="A36125"/>
                          </a:solidFill>
                          <a:latin typeface="Arial" pitchFamily="34" charset="0"/>
                          <a:cs typeface="Arial" pitchFamily="34" charset="0"/>
                        </a:rPr>
                        <a:t>Прослушивают исходный текст. </a:t>
                      </a:r>
                      <a:r>
                        <a:rPr lang="en-US" sz="1600" b="0" dirty="0" smtClean="0">
                          <a:solidFill>
                            <a:srgbClr val="A36125"/>
                          </a:solidFill>
                          <a:latin typeface="Arial" pitchFamily="34" charset="0"/>
                          <a:cs typeface="Arial" pitchFamily="34" charset="0"/>
                        </a:rPr>
                        <a:t/>
                      </a:r>
                      <a:br>
                        <a:rPr lang="en-US" sz="1600" b="0" dirty="0" smtClean="0">
                          <a:solidFill>
                            <a:srgbClr val="A36125"/>
                          </a:solidFill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lang="ru-RU" sz="1600" b="0" dirty="0" smtClean="0">
                          <a:solidFill>
                            <a:srgbClr val="A36125"/>
                          </a:solidFill>
                          <a:latin typeface="Arial" pitchFamily="34" charset="0"/>
                          <a:cs typeface="Arial" pitchFamily="34" charset="0"/>
                        </a:rPr>
                        <a:t>Во время чтения </a:t>
                      </a:r>
                      <a:r>
                        <a:rPr lang="ru-RU" sz="1600" b="0" baseline="0" dirty="0" smtClean="0">
                          <a:solidFill>
                            <a:srgbClr val="A36125"/>
                          </a:solidFill>
                          <a:latin typeface="Arial" pitchFamily="34" charset="0"/>
                          <a:cs typeface="Arial" pitchFamily="34" charset="0"/>
                        </a:rPr>
                        <a:t>текста ученики делают записи в черновике</a:t>
                      </a:r>
                      <a:endParaRPr lang="ru-RU" sz="1600" b="0" dirty="0">
                        <a:solidFill>
                          <a:srgbClr val="A36125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solidFill>
                            <a:srgbClr val="A36125"/>
                          </a:solidFill>
                          <a:latin typeface="Arial" pitchFamily="34" charset="0"/>
                          <a:cs typeface="Arial" pitchFamily="34" charset="0"/>
                        </a:rPr>
                        <a:t>3–4 минуты</a:t>
                      </a:r>
                    </a:p>
                    <a:p>
                      <a:endParaRPr lang="ru-RU" sz="1600" b="1" dirty="0">
                        <a:solidFill>
                          <a:srgbClr val="A36125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solidFill>
                            <a:srgbClr val="A36125"/>
                          </a:solidFill>
                          <a:latin typeface="Arial" pitchFamily="34" charset="0"/>
                          <a:cs typeface="Arial" pitchFamily="34" charset="0"/>
                        </a:rPr>
                        <a:t>2,5–3 минуты</a:t>
                      </a:r>
                    </a:p>
                    <a:p>
                      <a:endParaRPr lang="ru-RU" sz="1600" b="1" dirty="0">
                        <a:solidFill>
                          <a:srgbClr val="A36125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4" name="Text Box 67"/>
          <p:cNvSpPr txBox="1">
            <a:spLocks noChangeArrowheads="1"/>
          </p:cNvSpPr>
          <p:nvPr/>
        </p:nvSpPr>
        <p:spPr bwMode="gray">
          <a:xfrm flipH="1">
            <a:off x="1649161" y="1161980"/>
            <a:ext cx="669079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Увеличили время на работу с изложением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25825235.png"/>
          <p:cNvPicPr>
            <a:picLocks noChangeAspect="1"/>
          </p:cNvPicPr>
          <p:nvPr/>
        </p:nvPicPr>
        <p:blipFill>
          <a:blip r:embed="rId2" cstate="print"/>
          <a:srcRect t="14091" r="6902"/>
          <a:stretch>
            <a:fillRect/>
          </a:stretch>
        </p:blipFill>
        <p:spPr>
          <a:xfrm>
            <a:off x="27297" y="469162"/>
            <a:ext cx="9144001" cy="465809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8208" r="6868" b="25706"/>
          <a:stretch/>
        </p:blipFill>
        <p:spPr>
          <a:xfrm>
            <a:off x="-1011470" y="-286603"/>
            <a:ext cx="10018992" cy="7109431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921045" y="2798212"/>
            <a:ext cx="4925989" cy="2765023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ü"/>
            </a:pPr>
            <a:r>
              <a:rPr lang="ru-RU" sz="2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Путевые заметки; 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2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Записки; 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Очерк; 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Рецензия; 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Дневник; 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Другое.</a:t>
            </a:r>
            <a:endParaRPr lang="ru-RU" sz="2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109789" y="0"/>
            <a:ext cx="2979021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Изложение</a:t>
            </a:r>
            <a:endParaRPr lang="ru-RU" sz="4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674960" y="1228550"/>
            <a:ext cx="5418161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algn="ctr">
              <a:buNone/>
            </a:pPr>
            <a:r>
              <a:rPr lang="ru-RU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Изменилась жанровая специфика текста для </a:t>
            </a:r>
            <a:r>
              <a:rPr lang="ru-RU" sz="2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изложения</a:t>
            </a:r>
            <a:r>
              <a:rPr lang="ru-RU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lang="ru-RU" sz="2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Ученикам </a:t>
            </a:r>
            <a:r>
              <a:rPr lang="ru-RU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могут дать </a:t>
            </a:r>
            <a:r>
              <a:rPr lang="ru-RU" sz="2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прослушать </a:t>
            </a:r>
            <a:r>
              <a:rPr lang="ru-RU" sz="2400" b="1" dirty="0" smtClean="0">
                <a:solidFill>
                  <a:srgbClr val="FF66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тексты разных жанров:</a:t>
            </a:r>
            <a:endParaRPr lang="ru-RU" sz="2400" b="1" dirty="0">
              <a:solidFill>
                <a:srgbClr val="FF66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Picture 2" descr="C:\Users\ymedvedeva\Desktop\Медведева\ПРЕЗЕНТАЦИИ\ЛОГОТИПЫ\SZDSH_CMYK - копия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940244" y="139272"/>
            <a:ext cx="1135516" cy="321475"/>
          </a:xfrm>
          <a:prstGeom prst="rect">
            <a:avLst/>
          </a:prstGeom>
          <a:noFill/>
        </p:spPr>
      </p:pic>
      <p:pic>
        <p:nvPicPr>
          <p:cNvPr id="9" name="Picture 3" descr="C:\Users\ymedvedeva\Desktop\Медведева\ПРЕЗЕНТАЦИИ\ЛОГОТИПЫ\Action+MCFR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398330" y="6589576"/>
            <a:ext cx="1638795" cy="20904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40135609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 descr="5772585736ee015596a914b9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409917"/>
            <a:ext cx="9144000" cy="4313383"/>
          </a:xfrm>
          <a:prstGeom prst="rect">
            <a:avLst/>
          </a:prstGeom>
        </p:spPr>
      </p:pic>
      <p:pic>
        <p:nvPicPr>
          <p:cNvPr id="20" name="Рисунок 19" descr="1393016176-content-7.jpg"/>
          <p:cNvPicPr>
            <a:picLocks noChangeAspect="1"/>
          </p:cNvPicPr>
          <p:nvPr/>
        </p:nvPicPr>
        <p:blipFill>
          <a:blip r:embed="rId3" cstate="print"/>
          <a:srcRect l="1571"/>
          <a:stretch>
            <a:fillRect/>
          </a:stretch>
        </p:blipFill>
        <p:spPr>
          <a:xfrm flipH="1">
            <a:off x="4319752" y="2822028"/>
            <a:ext cx="4824248" cy="4035972"/>
          </a:xfrm>
          <a:prstGeom prst="rect">
            <a:avLst/>
          </a:prstGeom>
        </p:spPr>
      </p:pic>
      <p:pic>
        <p:nvPicPr>
          <p:cNvPr id="19" name="Рисунок 18" descr="1393016176-content-7.jpg"/>
          <p:cNvPicPr>
            <a:picLocks noChangeAspect="1"/>
          </p:cNvPicPr>
          <p:nvPr/>
        </p:nvPicPr>
        <p:blipFill>
          <a:blip r:embed="rId3" cstate="print"/>
          <a:srcRect l="1571"/>
          <a:stretch>
            <a:fillRect/>
          </a:stretch>
        </p:blipFill>
        <p:spPr>
          <a:xfrm>
            <a:off x="0" y="3302878"/>
            <a:ext cx="3957851" cy="3555122"/>
          </a:xfrm>
          <a:prstGeom prst="rect">
            <a:avLst/>
          </a:prstGeom>
        </p:spPr>
      </p:pic>
      <p:pic>
        <p:nvPicPr>
          <p:cNvPr id="5" name="Picture 2" descr="C:\Users\ymedvedeva\Desktop\Медведева\ПРЕЗЕНТАЦИИ\ЛОГОТИПЫ\SZDSH_CMYK - копия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940244" y="139272"/>
            <a:ext cx="1135516" cy="321475"/>
          </a:xfrm>
          <a:prstGeom prst="rect">
            <a:avLst/>
          </a:prstGeom>
          <a:noFill/>
        </p:spPr>
      </p:pic>
      <p:pic>
        <p:nvPicPr>
          <p:cNvPr id="7" name="Picture 3" descr="C:\Users\ymedvedeva\Desktop\Медведева\ПРЕЗЕНТАЦИИ\ЛОГОТИПЫ\Action+MCFR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8830" y="188773"/>
            <a:ext cx="1638795" cy="209049"/>
          </a:xfrm>
          <a:prstGeom prst="rect">
            <a:avLst/>
          </a:prstGeom>
          <a:noFill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1739" t="34142" r="4443" b="13432"/>
          <a:stretch/>
        </p:blipFill>
        <p:spPr bwMode="auto">
          <a:xfrm>
            <a:off x="2103870" y="638341"/>
            <a:ext cx="6902904" cy="46433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Рисунок 13" descr="KijoRq6rT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 flipH="1">
            <a:off x="-1" y="567543"/>
            <a:ext cx="2758959" cy="2580904"/>
          </a:xfrm>
          <a:prstGeom prst="rect">
            <a:avLst/>
          </a:prstGeom>
        </p:spPr>
      </p:pic>
      <p:sp>
        <p:nvSpPr>
          <p:cNvPr id="13" name="Text Box 67"/>
          <p:cNvSpPr txBox="1">
            <a:spLocks noChangeArrowheads="1"/>
          </p:cNvSpPr>
          <p:nvPr/>
        </p:nvSpPr>
        <p:spPr bwMode="gray">
          <a:xfrm flipH="1">
            <a:off x="1" y="759700"/>
            <a:ext cx="2869924" cy="16312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Задание №2 </a:t>
            </a:r>
            <a:br>
              <a:rPr lang="ru-RU" sz="2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</a:br>
            <a:r>
              <a:rPr lang="ru-RU" sz="2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в перспективной модели заменило прежние задания</a:t>
            </a:r>
            <a:br>
              <a:rPr lang="ru-RU" sz="2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</a:br>
            <a:r>
              <a:rPr lang="ru-RU" sz="2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№ 8, 11</a:t>
            </a:r>
          </a:p>
        </p:txBody>
      </p:sp>
      <p:pic>
        <p:nvPicPr>
          <p:cNvPr id="4" name="Содержимое 3" descr="bcf00d4bffd4478290365efcadf3b56c.png"/>
          <p:cNvPicPr>
            <a:picLocks noGrp="1" noChangeAspect="1"/>
          </p:cNvPicPr>
          <p:nvPr>
            <p:ph idx="1"/>
          </p:nvPr>
        </p:nvPicPr>
        <p:blipFill>
          <a:blip r:embed="rId8" cstate="print"/>
          <a:srcRect l="22986" b="45980"/>
          <a:stretch>
            <a:fillRect/>
          </a:stretch>
        </p:blipFill>
        <p:spPr>
          <a:xfrm>
            <a:off x="614853" y="3261815"/>
            <a:ext cx="2679880" cy="359618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 descr="18372049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03596"/>
            <a:ext cx="9144000" cy="6450807"/>
          </a:xfrm>
          <a:prstGeom prst="rect">
            <a:avLst/>
          </a:prstGeom>
        </p:spPr>
      </p:pic>
      <p:pic>
        <p:nvPicPr>
          <p:cNvPr id="6" name="Picture 2" descr="C:\Users\ymedvedeva\Desktop\Медведева\ПРЕЗЕНТАЦИИ\ЛОГОТИПЫ\SZDSH_CMYK - копия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40244" y="139272"/>
            <a:ext cx="1135516" cy="321475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2343425" y="0"/>
            <a:ext cx="4511749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Новые з</a:t>
            </a:r>
            <a:r>
              <a:rPr lang="ru-RU" sz="4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адания</a:t>
            </a:r>
            <a:endParaRPr lang="ru-RU" sz="4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9217" name="Picture 1"/>
          <p:cNvPicPr>
            <a:picLocks noChangeAspect="1" noChangeArrowheads="1"/>
          </p:cNvPicPr>
          <p:nvPr/>
        </p:nvPicPr>
        <p:blipFill>
          <a:blip r:embed="rId4" cstate="print"/>
          <a:srcRect l="6804" t="23585" r="36207" b="41885"/>
          <a:stretch>
            <a:fillRect/>
          </a:stretch>
        </p:blipFill>
        <p:spPr bwMode="auto">
          <a:xfrm rot="21259342">
            <a:off x="1086867" y="1210364"/>
            <a:ext cx="6715199" cy="27299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 descr="postit-sticky-note-note-message-picture-79754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41114" y="4264816"/>
            <a:ext cx="3767359" cy="2325167"/>
          </a:xfrm>
          <a:prstGeom prst="rect">
            <a:avLst/>
          </a:prstGeom>
        </p:spPr>
      </p:pic>
      <p:sp>
        <p:nvSpPr>
          <p:cNvPr id="14" name="Text Box 67"/>
          <p:cNvSpPr txBox="1">
            <a:spLocks noChangeArrowheads="1"/>
          </p:cNvSpPr>
          <p:nvPr/>
        </p:nvSpPr>
        <p:spPr bwMode="gray">
          <a:xfrm flipH="1">
            <a:off x="1245465" y="4929941"/>
            <a:ext cx="3436882" cy="1323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Задание №3 </a:t>
            </a:r>
            <a:br>
              <a:rPr lang="ru-RU" sz="2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</a:br>
            <a:r>
              <a:rPr lang="ru-RU" sz="2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в перспективной модели заменило прежние задания №9,10,12-14</a:t>
            </a:r>
          </a:p>
        </p:txBody>
      </p:sp>
      <p:pic>
        <p:nvPicPr>
          <p:cNvPr id="7" name="Picture 3" descr="C:\Users\ymedvedeva\Desktop\Медведева\ПРЕЗЕНТАЦИИ\ЛОГОТИПЫ\Action+MCFR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553763" y="6554355"/>
            <a:ext cx="1638795" cy="209049"/>
          </a:xfrm>
          <a:prstGeom prst="rect">
            <a:avLst/>
          </a:prstGeom>
          <a:noFill/>
        </p:spPr>
      </p:pic>
      <p:pic>
        <p:nvPicPr>
          <p:cNvPr id="15" name="Содержимое 5" descr="uchitel-u-doski_007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966138" y="3816778"/>
            <a:ext cx="4162096" cy="305699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995</TotalTime>
  <Words>248</Words>
  <Application>Microsoft Office PowerPoint</Application>
  <PresentationFormat>Экран (4:3)</PresentationFormat>
  <Paragraphs>103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ОГЭ-2020  по русскому языку. Новые задания  и требования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 presentation</dc:title>
  <dc:creator>Павел</dc:creator>
  <cp:lastModifiedBy>ymedvedeva</cp:lastModifiedBy>
  <cp:revision>126</cp:revision>
  <dcterms:created xsi:type="dcterms:W3CDTF">2014-11-21T11:00:06Z</dcterms:created>
  <dcterms:modified xsi:type="dcterms:W3CDTF">2019-08-29T15:25:51Z</dcterms:modified>
</cp:coreProperties>
</file>